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handoutMasterIdLst>
    <p:handoutMasterId r:id="rId5"/>
  </p:handoutMasterIdLst>
  <p:sldIdLst>
    <p:sldId id="256" r:id="rId2"/>
    <p:sldId id="294" r:id="rId3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F2F2"/>
    <a:srgbClr val="000000"/>
    <a:srgbClr val="6F6F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176" autoAdjust="0"/>
  </p:normalViewPr>
  <p:slideViewPr>
    <p:cSldViewPr snapToGrid="0">
      <p:cViewPr varScale="1">
        <p:scale>
          <a:sx n="57" d="100"/>
          <a:sy n="57" d="100"/>
        </p:scale>
        <p:origin x="1404" y="5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F07EBD7F-0E41-5C15-F506-FB4B3E52B73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530FFD7D-9B6B-51BE-A3B3-909D8B311DE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6F08D4-8941-4925-ACA9-B3F62FF86B0C}" type="datetimeFigureOut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88A826B-6C96-731F-368A-85ED4597F9E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614FA3D-621E-A5BA-F18D-2EB34E373D9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2D52C1-09CD-4F3B-BD7F-648D6E3DA5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85402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02F87E-DF76-4391-AF48-F91560F146F4}" type="datetimeFigureOut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CDE11A-E462-4286-8FF1-AB95DB25DD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101682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D4B11F-9410-D582-AC26-822752AEB1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68DE502-54BB-83A0-2A49-6E76E495029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200150" y="1143000"/>
            <a:ext cx="4457700" cy="3086100"/>
          </a:xfrm>
        </p:spPr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18847D0-E8DF-F3F7-B425-086BEF20C61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29194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コンテンツ｜2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"/>
          <p:cNvSpPr>
            <a:spLocks noChangeArrowheads="1"/>
          </p:cNvSpPr>
          <p:nvPr userDrawn="1"/>
        </p:nvSpPr>
        <p:spPr bwMode="auto">
          <a:xfrm>
            <a:off x="0" y="637200"/>
            <a:ext cx="9906000" cy="3651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lIns="0" tIns="0" rIns="0" bIns="0" anchor="ctr">
            <a:noAutofit/>
          </a:bodyPr>
          <a:lstStyle/>
          <a:p>
            <a:endParaRPr lang="ja-JP" altLang="en-US" sz="1662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47704B3-DBAD-41AF-91A4-04C16CB4715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ja-JP" altLang="en-US"/>
              <a:t>商号、商標、事業者名が判別可能な文字・記号等は記載しないでください。</a:t>
            </a:r>
            <a:endParaRPr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9C92EC6-27CC-4DAD-9CBB-D16A8301D8E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3508C7-2FE0-4945-9CBD-863E05F850D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5" name="タイトル 4">
            <a:extLst>
              <a:ext uri="{FF2B5EF4-FFF2-40B4-BE49-F238E27FC236}">
                <a16:creationId xmlns:a16="http://schemas.microsoft.com/office/drawing/2014/main" id="{F4F14F26-7E76-4A9F-8E87-6231A2C213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2468158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666" userDrawn="1">
          <p15:clr>
            <a:srgbClr val="FBAE40"/>
          </p15:clr>
        </p15:guide>
        <p15:guide id="3" pos="3576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商号、商標、事業者名が判別可能な文字・記号等は記載しないでください。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EAAF2-CE0C-4ACB-AB8B-2BF51CF348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9768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272480" y="152636"/>
            <a:ext cx="9361040" cy="396044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E14A3B2-D897-4040-9B0C-DDA5D2425D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12801" y="6592268"/>
            <a:ext cx="8280400" cy="26573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831">
                <a:solidFill>
                  <a:schemeClr val="tx1"/>
                </a:solidFill>
              </a:defRPr>
            </a:lvl1pPr>
          </a:lstStyle>
          <a:p>
            <a:r>
              <a:rPr lang="ja-JP" altLang="en-US"/>
              <a:t>商号、商標、事業者名が判別可能な文字・記号等は記載しないでください。</a:t>
            </a:r>
            <a:endParaRPr lang="ja-JP" altLang="en-US" dirty="0"/>
          </a:p>
        </p:txBody>
      </p:sp>
      <p:sp>
        <p:nvSpPr>
          <p:cNvPr id="8" name="スライド番号プレースホルダー 5">
            <a:extLst>
              <a:ext uri="{FF2B5EF4-FFF2-40B4-BE49-F238E27FC236}">
                <a16:creationId xmlns:a16="http://schemas.microsoft.com/office/drawing/2014/main" id="{2A0C11AE-607D-4FFF-A554-80D8C7B340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73480" y="6592269"/>
            <a:ext cx="475196" cy="25711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31" b="1">
                <a:solidFill>
                  <a:schemeClr val="tx1"/>
                </a:solidFill>
                <a:latin typeface="+mn-ea"/>
                <a:ea typeface="+mn-ea"/>
                <a:cs typeface="メイリオ" pitchFamily="50" charset="-128"/>
              </a:defRPr>
            </a:lvl1pPr>
          </a:lstStyle>
          <a:p>
            <a:fld id="{FB3508C7-2FE0-4945-9CBD-863E05F850D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2085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</p:sldLayoutIdLst>
  <p:hf hdr="0" ftr="0" dt="0"/>
  <p:txStyles>
    <p:titleStyle>
      <a:lvl1pPr algn="l" defTabSz="844083" rtl="0" eaLnBrk="1" latinLnBrk="0" hangingPunct="1">
        <a:lnSpc>
          <a:spcPct val="110000"/>
        </a:lnSpc>
        <a:spcBef>
          <a:spcPct val="0"/>
        </a:spcBef>
        <a:buNone/>
        <a:defRPr kumimoji="1" sz="2215" kern="1200">
          <a:solidFill>
            <a:schemeClr val="tx1"/>
          </a:solidFill>
          <a:latin typeface="+mj-ea"/>
          <a:ea typeface="+mj-ea"/>
          <a:cs typeface="メイリオ" pitchFamily="50" charset="-128"/>
        </a:defRPr>
      </a:lvl1pPr>
    </p:titleStyle>
    <p:bodyStyle>
      <a:lvl1pPr marL="316531" indent="-316531" algn="l" defTabSz="844083" rtl="0" eaLnBrk="1" latinLnBrk="0" hangingPunct="1">
        <a:spcBef>
          <a:spcPct val="20000"/>
        </a:spcBef>
        <a:buFont typeface="Arial" pitchFamily="34" charset="0"/>
        <a:buChar char="•"/>
        <a:defRPr kumimoji="1" sz="2954" kern="1200">
          <a:solidFill>
            <a:schemeClr val="tx1"/>
          </a:solidFill>
          <a:latin typeface="+mn-lt"/>
          <a:ea typeface="+mn-ea"/>
          <a:cs typeface="+mn-cs"/>
        </a:defRPr>
      </a:lvl1pPr>
      <a:lvl2pPr marL="685817" indent="-263776" algn="l" defTabSz="844083" rtl="0" eaLnBrk="1" latinLnBrk="0" hangingPunct="1">
        <a:spcBef>
          <a:spcPct val="20000"/>
        </a:spcBef>
        <a:buFont typeface="Arial" pitchFamily="34" charset="0"/>
        <a:buChar char="–"/>
        <a:defRPr kumimoji="1" sz="2585" kern="1200">
          <a:solidFill>
            <a:schemeClr val="tx1"/>
          </a:solidFill>
          <a:latin typeface="+mn-lt"/>
          <a:ea typeface="+mn-ea"/>
          <a:cs typeface="+mn-cs"/>
        </a:defRPr>
      </a:lvl2pPr>
      <a:lvl3pPr marL="1055103" indent="-211021" algn="l" defTabSz="844083" rtl="0" eaLnBrk="1" latinLnBrk="0" hangingPunct="1">
        <a:spcBef>
          <a:spcPct val="20000"/>
        </a:spcBef>
        <a:buFont typeface="Arial" pitchFamily="34" charset="0"/>
        <a:buChar char="•"/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3pPr>
      <a:lvl4pPr marL="1477145" indent="-211021" algn="l" defTabSz="844083" rtl="0" eaLnBrk="1" latinLnBrk="0" hangingPunct="1">
        <a:spcBef>
          <a:spcPct val="20000"/>
        </a:spcBef>
        <a:buFont typeface="Arial" pitchFamily="34" charset="0"/>
        <a:buChar char="–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4pPr>
      <a:lvl5pPr marL="1899186" indent="-211021" algn="l" defTabSz="844083" rtl="0" eaLnBrk="1" latinLnBrk="0" hangingPunct="1">
        <a:spcBef>
          <a:spcPct val="20000"/>
        </a:spcBef>
        <a:buFont typeface="Arial" pitchFamily="34" charset="0"/>
        <a:buChar char="»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5pPr>
      <a:lvl6pPr marL="2321227" indent="-211021" algn="l" defTabSz="844083" rtl="0" eaLnBrk="1" latinLnBrk="0" hangingPunct="1">
        <a:spcBef>
          <a:spcPct val="20000"/>
        </a:spcBef>
        <a:buFont typeface="Arial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9" indent="-211021" algn="l" defTabSz="844083" rtl="0" eaLnBrk="1" latinLnBrk="0" hangingPunct="1">
        <a:spcBef>
          <a:spcPct val="20000"/>
        </a:spcBef>
        <a:buFont typeface="Arial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7pPr>
      <a:lvl8pPr marL="3165310" indent="-211021" algn="l" defTabSz="844083" rtl="0" eaLnBrk="1" latinLnBrk="0" hangingPunct="1">
        <a:spcBef>
          <a:spcPct val="20000"/>
        </a:spcBef>
        <a:buFont typeface="Arial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8pPr>
      <a:lvl9pPr marL="3587351" indent="-211021" algn="l" defTabSz="844083" rtl="0" eaLnBrk="1" latinLnBrk="0" hangingPunct="1">
        <a:spcBef>
          <a:spcPct val="20000"/>
        </a:spcBef>
        <a:buFont typeface="Arial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4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83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24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65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207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248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89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33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3" orient="horz" pos="2160" userDrawn="1">
          <p15:clr>
            <a:srgbClr val="F26B43"/>
          </p15:clr>
        </p15:guide>
        <p15:guide id="14" pos="3120" userDrawn="1">
          <p15:clr>
            <a:srgbClr val="F26B43"/>
          </p15:clr>
        </p15:guide>
        <p15:guide id="21" pos="555" userDrawn="1">
          <p15:clr>
            <a:srgbClr val="F26B43"/>
          </p15:clr>
        </p15:guide>
        <p15:guide id="22" pos="5683" userDrawn="1">
          <p15:clr>
            <a:srgbClr val="F26B43"/>
          </p15:clr>
        </p15:guide>
        <p15:guide id="23" orient="horz" pos="414" userDrawn="1">
          <p15:clr>
            <a:srgbClr val="F26B43"/>
          </p15:clr>
        </p15:guide>
        <p15:guide id="24" orient="horz" pos="390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3740603" y="476808"/>
            <a:ext cx="26044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企画提案書</a:t>
            </a:r>
            <a:endParaRPr kumimoji="1" lang="ja-JP" altLang="en-US" sz="2800" dirty="0">
              <a:solidFill>
                <a:srgbClr val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426030" y="1625895"/>
            <a:ext cx="70539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次の委託業務について、別紙のとおり企画提案書を提出します。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975534" y="2376419"/>
            <a:ext cx="79549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委託業務の名称 </a:t>
            </a:r>
            <a:r>
              <a:rPr kumimoji="1" lang="en-US" altLang="ja-JP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: </a:t>
            </a:r>
          </a:p>
          <a:p>
            <a:pPr algn="ctr"/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令和８年度</a:t>
            </a:r>
            <a:r>
              <a:rPr kumimoji="1" lang="ja-JP" altLang="en-US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香川県庁内ＤＸ人材育成事業業務委託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426031" y="3403943"/>
            <a:ext cx="70539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　　年　　月　　日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6031" y="4292967"/>
            <a:ext cx="70539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香川県知事　池田　豊人　殿</a:t>
            </a:r>
            <a:endParaRPr kumimoji="1" lang="ja-JP" altLang="en-US" dirty="0">
              <a:solidFill>
                <a:srgbClr val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426031" y="5181993"/>
            <a:ext cx="705394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（提案者）所在地</a:t>
            </a:r>
          </a:p>
          <a:p>
            <a:r>
              <a:rPr kumimoji="1" lang="ja-JP" altLang="en-US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商号又は名称</a:t>
            </a:r>
          </a:p>
          <a:p>
            <a:r>
              <a:rPr kumimoji="1" lang="ja-JP" altLang="en-US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代表者職氏名</a:t>
            </a:r>
            <a:endParaRPr kumimoji="1" lang="en-US" altLang="ja-JP" dirty="0">
              <a:solidFill>
                <a:srgbClr val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</a:t>
            </a:r>
            <a:r>
              <a:rPr kumimoji="1" lang="en-US" altLang="ja-JP" sz="1200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sz="1200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押印は不要です。</a:t>
            </a:r>
            <a:r>
              <a:rPr kumimoji="1" lang="ja-JP" altLang="en-US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</a:t>
            </a:r>
          </a:p>
        </p:txBody>
      </p:sp>
      <p:sp>
        <p:nvSpPr>
          <p:cNvPr id="11" name="AutoShape 3">
            <a:extLst>
              <a:ext uri="{FF2B5EF4-FFF2-40B4-BE49-F238E27FC236}">
                <a16:creationId xmlns:a16="http://schemas.microsoft.com/office/drawing/2014/main" id="{2127E897-BC54-4C98-AB81-353819349C5B}"/>
              </a:ext>
            </a:extLst>
          </p:cNvPr>
          <p:cNvSpPr>
            <a:spLocks noChangeArrowheads="1"/>
          </p:cNvSpPr>
          <p:nvPr/>
        </p:nvSpPr>
        <p:spPr bwMode="gray">
          <a:xfrm>
            <a:off x="8479970" y="246969"/>
            <a:ext cx="1018320" cy="491449"/>
          </a:xfrm>
          <a:prstGeom prst="roundRect">
            <a:avLst>
              <a:gd name="adj" fmla="val 0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  <a:effectLst/>
        </p:spPr>
        <p:txBody>
          <a:bodyPr wrap="square" lIns="251999" tIns="144000" rIns="251999" bIns="108000" anchor="ctr" anchorCtr="0">
            <a:spAutoFit/>
          </a:bodyPr>
          <a:lstStyle/>
          <a:p>
            <a:pPr lvl="0" algn="ctr">
              <a:lnSpc>
                <a:spcPct val="110000"/>
              </a:lnSpc>
            </a:pP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様式</a:t>
            </a:r>
            <a:r>
              <a:rPr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3</a:t>
            </a: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7709647" y="998265"/>
            <a:ext cx="2052667" cy="338554"/>
          </a:xfrm>
          <a:prstGeom prst="rect">
            <a:avLst/>
          </a:prstGeom>
          <a:noFill/>
          <a:ln w="28575">
            <a:solidFill>
              <a:srgbClr val="FF0000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ja-JP" altLang="en-US" sz="16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選定委員会時不使用</a:t>
            </a:r>
            <a:endParaRPr lang="en-US" altLang="ja-JP" sz="1600" b="1" dirty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043536F4-052B-47F5-A8CD-539DC43E6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EAAF2-CE0C-4ACB-AB8B-2BF51CF34829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734095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C7865F-2085-72ED-E976-11803954A1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>
            <a:extLst>
              <a:ext uri="{FF2B5EF4-FFF2-40B4-BE49-F238E27FC236}">
                <a16:creationId xmlns:a16="http://schemas.microsoft.com/office/drawing/2014/main" id="{0A060CAA-C40C-C122-962E-9A4641498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提案者概要</a:t>
            </a:r>
          </a:p>
        </p:txBody>
      </p:sp>
      <p:graphicFrame>
        <p:nvGraphicFramePr>
          <p:cNvPr id="17" name="表 16">
            <a:extLst>
              <a:ext uri="{FF2B5EF4-FFF2-40B4-BE49-F238E27FC236}">
                <a16:creationId xmlns:a16="http://schemas.microsoft.com/office/drawing/2014/main" id="{EAB85A71-3A82-2C31-9EE0-92B61758CCA6}"/>
              </a:ext>
            </a:extLst>
          </p:cNvPr>
          <p:cNvGraphicFramePr>
            <a:graphicFrameLocks noGrp="1"/>
          </p:cNvGraphicFramePr>
          <p:nvPr/>
        </p:nvGraphicFramePr>
        <p:xfrm>
          <a:off x="312380" y="752171"/>
          <a:ext cx="9436296" cy="5932326"/>
        </p:xfrm>
        <a:graphic>
          <a:graphicData uri="http://schemas.openxmlformats.org/drawingml/2006/table">
            <a:tbl>
              <a:tblPr/>
              <a:tblGrid>
                <a:gridCol w="1766797">
                  <a:extLst>
                    <a:ext uri="{9D8B030D-6E8A-4147-A177-3AD203B41FA5}">
                      <a16:colId xmlns:a16="http://schemas.microsoft.com/office/drawing/2014/main" val="19822968"/>
                    </a:ext>
                  </a:extLst>
                </a:gridCol>
                <a:gridCol w="2060468">
                  <a:extLst>
                    <a:ext uri="{9D8B030D-6E8A-4147-A177-3AD203B41FA5}">
                      <a16:colId xmlns:a16="http://schemas.microsoft.com/office/drawing/2014/main" val="56696932"/>
                    </a:ext>
                  </a:extLst>
                </a:gridCol>
                <a:gridCol w="4147410">
                  <a:extLst>
                    <a:ext uri="{9D8B030D-6E8A-4147-A177-3AD203B41FA5}">
                      <a16:colId xmlns:a16="http://schemas.microsoft.com/office/drawing/2014/main" val="4128103857"/>
                    </a:ext>
                  </a:extLst>
                </a:gridCol>
                <a:gridCol w="1461621">
                  <a:extLst>
                    <a:ext uri="{9D8B030D-6E8A-4147-A177-3AD203B41FA5}">
                      <a16:colId xmlns:a16="http://schemas.microsoft.com/office/drawing/2014/main" val="2991736565"/>
                    </a:ext>
                  </a:extLst>
                </a:gridCol>
              </a:tblGrid>
              <a:tr h="285446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（ふりがな）</a:t>
                      </a:r>
                    </a:p>
                  </a:txBody>
                  <a:tcPr marL="5461" marR="5461" marT="54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5461" marR="5461" marT="54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555976"/>
                  </a:ext>
                </a:extLst>
              </a:tr>
              <a:tr h="379753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商号又は名称</a:t>
                      </a:r>
                    </a:p>
                  </a:txBody>
                  <a:tcPr marL="5461" marR="5461" marT="54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5461" marR="5461" marT="54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7562885"/>
                  </a:ext>
                </a:extLst>
              </a:tr>
              <a:tr h="268978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（ふりがな）</a:t>
                      </a:r>
                    </a:p>
                  </a:txBody>
                  <a:tcPr marL="5461" marR="5461" marT="54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5461" marR="5461" marT="54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2766148"/>
                  </a:ext>
                </a:extLst>
              </a:tr>
              <a:tr h="421136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代表者職氏名</a:t>
                      </a:r>
                    </a:p>
                  </a:txBody>
                  <a:tcPr marL="5461" marR="5461" marT="54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5461" marR="5461" marT="54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3374035"/>
                  </a:ext>
                </a:extLst>
              </a:tr>
              <a:tr h="261397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所在地</a:t>
                      </a:r>
                    </a:p>
                  </a:txBody>
                  <a:tcPr marL="5461" marR="5461" marT="54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郵便番号</a:t>
                      </a:r>
                    </a:p>
                  </a:txBody>
                  <a:tcPr marL="5461" marR="5461" marT="54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5461" marR="5461" marT="5461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6667682"/>
                  </a:ext>
                </a:extLst>
              </a:tr>
              <a:tr h="26139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住所</a:t>
                      </a:r>
                    </a:p>
                  </a:txBody>
                  <a:tcPr marL="5461" marR="5461" marT="54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5461" marR="5461" marT="5461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5540831"/>
                  </a:ext>
                </a:extLst>
              </a:tr>
              <a:tr h="26139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ウェブサイト</a:t>
                      </a:r>
                    </a:p>
                  </a:txBody>
                  <a:tcPr marL="5461" marR="5461" marT="54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5461" marR="5461" marT="5461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1767836"/>
                  </a:ext>
                </a:extLst>
              </a:tr>
              <a:tr h="254524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連絡担当者</a:t>
                      </a:r>
                    </a:p>
                  </a:txBody>
                  <a:tcPr marL="5461" marR="5461" marT="54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役職名</a:t>
                      </a:r>
                    </a:p>
                  </a:txBody>
                  <a:tcPr marL="5461" marR="5461" marT="54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5461" marR="5461" marT="5461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3199498"/>
                  </a:ext>
                </a:extLst>
              </a:tr>
              <a:tr h="25452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氏  名</a:t>
                      </a:r>
                    </a:p>
                  </a:txBody>
                  <a:tcPr marL="5461" marR="5461" marT="54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5461" marR="5461" marT="546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2144402"/>
                  </a:ext>
                </a:extLst>
              </a:tr>
              <a:tr h="25452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T E L</a:t>
                      </a:r>
                    </a:p>
                  </a:txBody>
                  <a:tcPr marL="5461" marR="5461" marT="54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5461" marR="5461" marT="5461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264730"/>
                  </a:ext>
                </a:extLst>
              </a:tr>
              <a:tr h="25452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E-MAIL</a:t>
                      </a:r>
                    </a:p>
                  </a:txBody>
                  <a:tcPr marL="5461" marR="5461" marT="54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5461" marR="5461" marT="5461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2413437"/>
                  </a:ext>
                </a:extLst>
              </a:tr>
              <a:tr h="307722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設立年月日</a:t>
                      </a:r>
                    </a:p>
                  </a:txBody>
                  <a:tcPr marL="5461" marR="5461" marT="54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5461" marR="5461" marT="54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8656544"/>
                  </a:ext>
                </a:extLst>
              </a:tr>
              <a:tr h="321605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資本金</a:t>
                      </a:r>
                    </a:p>
                  </a:txBody>
                  <a:tcPr marL="5461" marR="5461" marT="54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5461" marR="5461" marT="54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3292883"/>
                  </a:ext>
                </a:extLst>
              </a:tr>
              <a:tr h="30376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主要株主</a:t>
                      </a:r>
                    </a:p>
                  </a:txBody>
                  <a:tcPr marL="5461" marR="5461" marT="54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5461" marR="5461" marT="54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4800079"/>
                  </a:ext>
                </a:extLst>
              </a:tr>
              <a:tr h="245955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従業員数</a:t>
                      </a:r>
                    </a:p>
                  </a:txBody>
                  <a:tcPr marL="5461" marR="5461" marT="54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従業員</a:t>
                      </a:r>
                    </a:p>
                  </a:txBody>
                  <a:tcPr marL="5461" marR="5461" marT="54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5461" marR="5461" marT="5461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名</a:t>
                      </a:r>
                    </a:p>
                  </a:txBody>
                  <a:tcPr marL="5461" marR="5461" marT="546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9820667"/>
                  </a:ext>
                </a:extLst>
              </a:tr>
              <a:tr h="24595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ﾊﾟｰﾄ･ｱﾙﾊﾞｲﾄ</a:t>
                      </a:r>
                    </a:p>
                  </a:txBody>
                  <a:tcPr marL="5461" marR="5461" marT="54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5461" marR="5461" marT="5461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名</a:t>
                      </a:r>
                    </a:p>
                  </a:txBody>
                  <a:tcPr marL="5461" marR="5461" marT="546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1514832"/>
                  </a:ext>
                </a:extLst>
              </a:tr>
              <a:tr h="24595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合計</a:t>
                      </a:r>
                    </a:p>
                  </a:txBody>
                  <a:tcPr marL="5461" marR="5461" marT="54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5461" marR="5461" marT="5461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名</a:t>
                      </a:r>
                    </a:p>
                  </a:txBody>
                  <a:tcPr marL="5461" marR="5461" marT="546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0138315"/>
                  </a:ext>
                </a:extLst>
              </a:tr>
              <a:tr h="1103774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事業内容</a:t>
                      </a:r>
                    </a:p>
                  </a:txBody>
                  <a:tcPr marL="5461" marR="5461" marT="54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5461" marR="5461" marT="54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1745538"/>
                  </a:ext>
                </a:extLst>
              </a:tr>
            </a:tbl>
          </a:graphicData>
        </a:graphic>
      </p:graphicFrame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87E30E5-EE13-C137-2E12-F022C181FAAD}"/>
              </a:ext>
            </a:extLst>
          </p:cNvPr>
          <p:cNvSpPr txBox="1"/>
          <p:nvPr/>
        </p:nvSpPr>
        <p:spPr>
          <a:xfrm>
            <a:off x="7709647" y="173505"/>
            <a:ext cx="2052667" cy="338554"/>
          </a:xfrm>
          <a:prstGeom prst="rect">
            <a:avLst/>
          </a:prstGeom>
          <a:noFill/>
          <a:ln w="28575">
            <a:solidFill>
              <a:srgbClr val="FF0000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ja-JP" altLang="en-US" sz="16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選定委員会時不使用</a:t>
            </a:r>
            <a:endParaRPr lang="en-US" altLang="ja-JP" sz="1600" b="1" dirty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1B5F91EB-419B-625A-8153-21807467B6D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3508C7-2FE0-4945-9CBD-863E05F850D2}" type="slidenum">
              <a:rPr lang="ja-JP" altLang="en-US" smtClean="0"/>
              <a:pPr/>
              <a:t>2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28474876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on-design-2022-a4">
  <a:themeElements>
    <a:clrScheme name="presentation-design-2022">
      <a:dk1>
        <a:srgbClr val="333333"/>
      </a:dk1>
      <a:lt1>
        <a:srgbClr val="FFFFFF"/>
      </a:lt1>
      <a:dk2>
        <a:srgbClr val="0071BC"/>
      </a:dk2>
      <a:lt2>
        <a:srgbClr val="E2F1FA"/>
      </a:lt2>
      <a:accent1>
        <a:srgbClr val="00215D"/>
      </a:accent1>
      <a:accent2>
        <a:srgbClr val="0071BC"/>
      </a:accent2>
      <a:accent3>
        <a:srgbClr val="FF5050"/>
      </a:accent3>
      <a:accent4>
        <a:srgbClr val="FF8F86"/>
      </a:accent4>
      <a:accent5>
        <a:srgbClr val="E7E7EA"/>
      </a:accent5>
      <a:accent6>
        <a:srgbClr val="B5B5B8"/>
      </a:accent6>
      <a:hlink>
        <a:srgbClr val="0071BC"/>
      </a:hlink>
      <a:folHlink>
        <a:srgbClr val="00215D"/>
      </a:folHlink>
    </a:clrScheme>
    <a:fontScheme name="PowerPoint Design">
      <a:majorFont>
        <a:latin typeface="メイリオ"/>
        <a:ea typeface="メイリオ"/>
        <a:cs typeface=""/>
      </a:majorFont>
      <a:minorFont>
        <a:latin typeface="メイリオ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/>
        </a:solidFill>
        <a:ln w="6350">
          <a:solidFill>
            <a:schemeClr val="tx1"/>
          </a:solidFill>
        </a:ln>
        <a:effectLst/>
      </a:spPr>
      <a:bodyPr rot="0" spcFirstLastPara="0" vertOverflow="overflow" horzOverflow="overflow" vert="horz" wrap="square" lIns="108000" tIns="108000" rIns="108000" bIns="90000" numCol="1" spcCol="0" rtlCol="0" fromWordArt="0" anchor="ctr" anchorCtr="0" forceAA="0" compatLnSpc="1">
        <a:prstTxWarp prst="textNoShape">
          <a:avLst/>
        </a:prstTxWarp>
        <a:spAutoFit/>
      </a:bodyPr>
      <a:lstStyle>
        <a:defPPr algn="just">
          <a:lnSpc>
            <a:spcPct val="140000"/>
          </a:lnSpc>
          <a:spcBef>
            <a:spcPct val="0"/>
          </a:spcBef>
          <a:spcAft>
            <a:spcPts val="600"/>
          </a:spcAft>
          <a:defRPr kumimoji="1" sz="1600" dirty="0" smtClean="0">
            <a:solidFill>
              <a:srgbClr val="4D4D4D"/>
            </a:solidFill>
            <a:latin typeface="メイリオ" pitchFamily="50" charset="-128"/>
            <a:ea typeface="メイリオ" pitchFamily="50" charset="-128"/>
            <a:cs typeface="メイリオ" pitchFamily="50" charset="-128"/>
          </a:defRPr>
        </a:defPPr>
      </a:lstStyle>
    </a:spDef>
    <a:lnDef>
      <a:spPr>
        <a:ln w="635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-design-2020" id="{67081F9E-F15A-499D-BDA3-679F9C409731}" vid="{909AA7B6-7290-4C48-A745-8CDC3955E6F7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1743</TotalTime>
  <Words>139</Words>
  <Application>Microsoft Office PowerPoint</Application>
  <PresentationFormat>A4 210 x 297 mm</PresentationFormat>
  <Paragraphs>57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BIZ UDPゴシック</vt:lpstr>
      <vt:lpstr>ＭＳ ゴシック</vt:lpstr>
      <vt:lpstr>メイリオ</vt:lpstr>
      <vt:lpstr>游ゴシック</vt:lpstr>
      <vt:lpstr>Arial</vt:lpstr>
      <vt:lpstr>presentation-design-2022-a4</vt:lpstr>
      <vt:lpstr>PowerPoint プレゼンテーション</vt:lpstr>
      <vt:lpstr>提案者概要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SG12610のC20-1385</dc:creator>
  <cp:lastModifiedBy>松良　聡子</cp:lastModifiedBy>
  <cp:revision>147</cp:revision>
  <dcterms:created xsi:type="dcterms:W3CDTF">2023-01-19T04:32:18Z</dcterms:created>
  <dcterms:modified xsi:type="dcterms:W3CDTF">2026-02-19T02:30:18Z</dcterms:modified>
</cp:coreProperties>
</file>