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0"/>
  </p:notesMasterIdLst>
  <p:handoutMasterIdLst>
    <p:handoutMasterId r:id="rId41"/>
  </p:handoutMasterIdLst>
  <p:sldIdLst>
    <p:sldId id="304" r:id="rId2"/>
    <p:sldId id="284" r:id="rId3"/>
    <p:sldId id="265" r:id="rId4"/>
    <p:sldId id="266" r:id="rId5"/>
    <p:sldId id="267" r:id="rId6"/>
    <p:sldId id="269" r:id="rId7"/>
    <p:sldId id="319" r:id="rId8"/>
    <p:sldId id="317" r:id="rId9"/>
    <p:sldId id="281" r:id="rId10"/>
    <p:sldId id="306" r:id="rId11"/>
    <p:sldId id="318" r:id="rId12"/>
    <p:sldId id="285" r:id="rId13"/>
    <p:sldId id="262" r:id="rId14"/>
    <p:sldId id="300" r:id="rId15"/>
    <p:sldId id="270" r:id="rId16"/>
    <p:sldId id="271" r:id="rId17"/>
    <p:sldId id="272" r:id="rId18"/>
    <p:sldId id="293" r:id="rId19"/>
    <p:sldId id="294" r:id="rId20"/>
    <p:sldId id="274" r:id="rId21"/>
    <p:sldId id="275" r:id="rId22"/>
    <p:sldId id="276" r:id="rId23"/>
    <p:sldId id="301" r:id="rId24"/>
    <p:sldId id="312" r:id="rId25"/>
    <p:sldId id="314" r:id="rId26"/>
    <p:sldId id="315" r:id="rId27"/>
    <p:sldId id="278" r:id="rId28"/>
    <p:sldId id="303" r:id="rId29"/>
    <p:sldId id="288" r:id="rId30"/>
    <p:sldId id="295" r:id="rId31"/>
    <p:sldId id="310" r:id="rId32"/>
    <p:sldId id="308" r:id="rId33"/>
    <p:sldId id="286" r:id="rId34"/>
    <p:sldId id="299" r:id="rId35"/>
    <p:sldId id="287" r:id="rId36"/>
    <p:sldId id="311" r:id="rId37"/>
    <p:sldId id="296" r:id="rId38"/>
    <p:sldId id="297" r:id="rId39"/>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3" autoAdjust="0"/>
    <p:restoredTop sz="92835" autoAdjust="0"/>
  </p:normalViewPr>
  <p:slideViewPr>
    <p:cSldViewPr snapToGrid="0">
      <p:cViewPr varScale="1">
        <p:scale>
          <a:sx n="76" d="100"/>
          <a:sy n="76" d="100"/>
        </p:scale>
        <p:origin x="90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1"/>
            <a:ext cx="2918831" cy="495348"/>
          </a:xfrm>
          <a:prstGeom prst="rect">
            <a:avLst/>
          </a:prstGeom>
        </p:spPr>
        <p:txBody>
          <a:bodyPr vert="horz" lIns="91440" tIns="45720" rIns="91440" bIns="45720" rtlCol="0"/>
          <a:lstStyle>
            <a:lvl1pPr algn="r">
              <a:defRPr sz="1200"/>
            </a:lvl1pPr>
          </a:lstStyle>
          <a:p>
            <a:fld id="{600A8C5E-D0C6-49E5-B7D8-33CBDF7DFD09}" type="datetimeFigureOut">
              <a:rPr kumimoji="1" lang="ja-JP" altLang="en-US" smtClean="0"/>
              <a:t>2026/4/9</a:t>
            </a:fld>
            <a:endParaRPr kumimoji="1" lang="ja-JP" altLang="en-US" dirty="0"/>
          </a:p>
        </p:txBody>
      </p:sp>
      <p:sp>
        <p:nvSpPr>
          <p:cNvPr id="4" name="フッター プレースホルダー 3"/>
          <p:cNvSpPr>
            <a:spLocks noGrp="1"/>
          </p:cNvSpPr>
          <p:nvPr>
            <p:ph type="ftr" sz="quarter" idx="2"/>
          </p:nvPr>
        </p:nvSpPr>
        <p:spPr>
          <a:xfrm>
            <a:off x="1" y="9377319"/>
            <a:ext cx="2918831" cy="495346"/>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7319"/>
            <a:ext cx="2918831" cy="495346"/>
          </a:xfrm>
          <a:prstGeom prst="rect">
            <a:avLst/>
          </a:prstGeom>
        </p:spPr>
        <p:txBody>
          <a:bodyPr vert="horz" lIns="91440" tIns="45720" rIns="91440" bIns="45720" rtlCol="0" anchor="b"/>
          <a:lstStyle>
            <a:lvl1pPr algn="r">
              <a:defRPr sz="1200"/>
            </a:lvl1pPr>
          </a:lstStyle>
          <a:p>
            <a:fld id="{08C9C64A-CB2B-430D-A622-091F15B1F012}" type="slidenum">
              <a:rPr kumimoji="1" lang="ja-JP" altLang="en-US" smtClean="0"/>
              <a:t>‹#›</a:t>
            </a:fld>
            <a:endParaRPr kumimoji="1" lang="ja-JP" altLang="en-US" dirty="0"/>
          </a:p>
        </p:txBody>
      </p:sp>
    </p:spTree>
    <p:extLst>
      <p:ext uri="{BB962C8B-B14F-4D97-AF65-F5344CB8AC3E}">
        <p14:creationId xmlns:p14="http://schemas.microsoft.com/office/powerpoint/2010/main" val="3551801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5348"/>
          </a:xfrm>
          <a:prstGeom prst="rect">
            <a:avLst/>
          </a:prstGeom>
        </p:spPr>
        <p:txBody>
          <a:bodyPr vert="horz" lIns="91440" tIns="45720" rIns="91440" bIns="45720" rtlCol="0"/>
          <a:lstStyle>
            <a:lvl1pPr algn="r">
              <a:defRPr sz="1200"/>
            </a:lvl1pPr>
          </a:lstStyle>
          <a:p>
            <a:fld id="{AC583CE5-D4DE-4EC8-B382-CD436DD17E4D}" type="datetimeFigureOut">
              <a:rPr kumimoji="1" lang="ja-JP" altLang="en-US" smtClean="0"/>
              <a:t>2026/4/9</a:t>
            </a:fld>
            <a:endParaRPr kumimoji="1" lang="ja-JP" altLang="en-US" dirty="0"/>
          </a:p>
        </p:txBody>
      </p:sp>
      <p:sp>
        <p:nvSpPr>
          <p:cNvPr id="4" name="スライド イメージ プレースホルダー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51220"/>
            <a:ext cx="5388610" cy="3887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19"/>
            <a:ext cx="2918831" cy="49534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7319"/>
            <a:ext cx="2918831" cy="495346"/>
          </a:xfrm>
          <a:prstGeom prst="rect">
            <a:avLst/>
          </a:prstGeom>
        </p:spPr>
        <p:txBody>
          <a:bodyPr vert="horz" lIns="91440" tIns="45720" rIns="91440" bIns="45720" rtlCol="0" anchor="b"/>
          <a:lstStyle>
            <a:lvl1pPr algn="r">
              <a:defRPr sz="1200"/>
            </a:lvl1pPr>
          </a:lstStyle>
          <a:p>
            <a:fld id="{E4F1E9E3-FC9C-499C-90C0-BEC44344954D}" type="slidenum">
              <a:rPr kumimoji="1" lang="ja-JP" altLang="en-US" smtClean="0"/>
              <a:t>‹#›</a:t>
            </a:fld>
            <a:endParaRPr kumimoji="1" lang="ja-JP" altLang="en-US" dirty="0"/>
          </a:p>
        </p:txBody>
      </p:sp>
    </p:spTree>
    <p:extLst>
      <p:ext uri="{BB962C8B-B14F-4D97-AF65-F5344CB8AC3E}">
        <p14:creationId xmlns:p14="http://schemas.microsoft.com/office/powerpoint/2010/main" val="249012821"/>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フッター プレースホルダー 4"/>
          <p:cNvSpPr>
            <a:spLocks noGrp="1"/>
          </p:cNvSpPr>
          <p:nvPr>
            <p:ph type="ftr" sz="quarter" idx="4"/>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E4F1E9E3-FC9C-499C-90C0-BEC44344954D}" type="slidenum">
              <a:rPr kumimoji="1" lang="ja-JP" altLang="en-US" smtClean="0"/>
              <a:t>14</a:t>
            </a:fld>
            <a:endParaRPr kumimoji="1" lang="ja-JP" altLang="en-US" dirty="0"/>
          </a:p>
        </p:txBody>
      </p:sp>
    </p:spTree>
    <p:extLst>
      <p:ext uri="{BB962C8B-B14F-4D97-AF65-F5344CB8AC3E}">
        <p14:creationId xmlns:p14="http://schemas.microsoft.com/office/powerpoint/2010/main" val="158736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21</a:t>
            </a:fld>
            <a:endParaRPr kumimoji="1" lang="ja-JP" altLang="en-US" dirty="0"/>
          </a:p>
        </p:txBody>
      </p:sp>
    </p:spTree>
    <p:extLst>
      <p:ext uri="{BB962C8B-B14F-4D97-AF65-F5344CB8AC3E}">
        <p14:creationId xmlns:p14="http://schemas.microsoft.com/office/powerpoint/2010/main" val="191413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23</a:t>
            </a:fld>
            <a:endParaRPr kumimoji="1" lang="ja-JP" altLang="en-US" dirty="0"/>
          </a:p>
        </p:txBody>
      </p:sp>
    </p:spTree>
    <p:extLst>
      <p:ext uri="{BB962C8B-B14F-4D97-AF65-F5344CB8AC3E}">
        <p14:creationId xmlns:p14="http://schemas.microsoft.com/office/powerpoint/2010/main" val="25199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38</a:t>
            </a:fld>
            <a:endParaRPr kumimoji="1" lang="ja-JP" altLang="en-US" dirty="0"/>
          </a:p>
        </p:txBody>
      </p:sp>
    </p:spTree>
    <p:extLst>
      <p:ext uri="{BB962C8B-B14F-4D97-AF65-F5344CB8AC3E}">
        <p14:creationId xmlns:p14="http://schemas.microsoft.com/office/powerpoint/2010/main" val="230845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F1F89F-6235-4472-9D5B-73CE4CC03BA1}" type="datetime1">
              <a:rPr kumimoji="1" lang="ja-JP" altLang="en-US" smtClean="0"/>
              <a:t>2026/4/9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89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4980EC-ADC4-43C0-828E-5BA75BDCCE9A}" type="datetime1">
              <a:rPr kumimoji="1" lang="ja-JP" altLang="en-US" smtClean="0"/>
              <a:t>2026/4/9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404259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18D5BE-FF6C-4769-B248-BBC08DEDCBCA}" type="datetime1">
              <a:rPr kumimoji="1" lang="ja-JP" altLang="en-US" smtClean="0"/>
              <a:t>2026/4/9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53310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BBFF90-8222-4B0F-94EB-65C59D0F4ABF}" type="datetime1">
              <a:rPr kumimoji="1" lang="ja-JP" altLang="en-US" smtClean="0"/>
              <a:t>2026/4/9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420177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E14E04-4609-417B-86C0-FEB6CA941DDC}" type="datetime1">
              <a:rPr kumimoji="1" lang="ja-JP" altLang="en-US" smtClean="0"/>
              <a:t>2026/4/9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3D0617-CFF9-45DE-BA14-E48FF06D0EDD}" type="datetime1">
              <a:rPr kumimoji="1" lang="ja-JP" altLang="en-US" smtClean="0"/>
              <a:t>2026/4/9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7279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FB82DD-B3A2-4147-B3CE-5B7B40F905D2}" type="datetime1">
              <a:rPr kumimoji="1" lang="ja-JP" altLang="en-US" smtClean="0"/>
              <a:t>2026/4/9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83912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6428E2-1FBA-475B-B322-D40057267DE1}" type="datetime1">
              <a:rPr kumimoji="1" lang="ja-JP" altLang="en-US" smtClean="0"/>
              <a:t>2026/4/9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25086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5C28CAAD-E0CA-46B0-850E-923D6814B646}" type="datetime1">
              <a:rPr kumimoji="1" lang="ja-JP" altLang="en-US" smtClean="0"/>
              <a:t>2026/4/9</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1787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493C70-73C7-46BA-8EB3-6F0A67DFF3F1}" type="datetime1">
              <a:rPr kumimoji="1" lang="ja-JP" altLang="en-US" smtClean="0"/>
              <a:t>2026/4/9</a:t>
            </a:fld>
            <a:endParaRPr kumimoji="1" lang="ja-JP"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12064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721CA-8FA0-45D3-9E4A-F4A5E8A47F54}" type="datetime1">
              <a:rPr kumimoji="1" lang="ja-JP" altLang="en-US" smtClean="0"/>
              <a:t>2026/4/9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47588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D285C4-66C4-4650-B4FF-BFFCEEED999E}" type="datetime1">
              <a:rPr kumimoji="1" lang="ja-JP" altLang="en-US" smtClean="0"/>
              <a:t>2026/4/9</a:t>
            </a:fld>
            <a:endParaRPr kumimoji="1" lang="ja-JP"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6F1CBD-B437-47E4-8EA4-6A9B6D02C591}" type="slidenum">
              <a:rPr kumimoji="1" lang="ja-JP" altLang="en-US" smtClean="0"/>
              <a:t>‹#›</a:t>
            </a:fld>
            <a:endParaRPr kumimoji="1" lang="ja-JP"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926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L-eXXK0MWk" TargetMode="External"/><Relationship Id="rId2" Type="http://schemas.openxmlformats.org/officeDocument/2006/relationships/hyperlink" Target="https://www.youtube.com/watch?v=EnoBzy3oDjc" TargetMode="External"/><Relationship Id="rId1" Type="http://schemas.openxmlformats.org/officeDocument/2006/relationships/slideLayout" Target="../slideLayouts/slideLayout7.xml"/><Relationship Id="rId5" Type="http://schemas.openxmlformats.org/officeDocument/2006/relationships/hyperlink" Target="https://www.youtube.com/watch?v=ZiwHKm-Q5Vg" TargetMode="External"/><Relationship Id="rId4" Type="http://schemas.openxmlformats.org/officeDocument/2006/relationships/hyperlink" Target="https://www.youtube.com/watch?v=COVNHNTtj-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fa.go.jp/assets/contents/node/basic_page/field_ref_resources/7692b729-5944-45ee-bbd8-f0283126b7db/0a23426e/20241101_policies_shougaijishien_shisaku_guidelin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hlw.go.jp/stf/newpage_15758.html" TargetMode="External"/><Relationship Id="rId2" Type="http://schemas.openxmlformats.org/officeDocument/2006/relationships/hyperlink" Target="https://www.mhlw.go.jp/stf/newpage_17517.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mhlw.go.jp/stf/seisakunitsuite/bunya/koyou_roudou/koyoukintou/seisaku06/index.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ref.kagawa.lg.jp/kikikanri/sogo/bosaijoho/wcj0cp200403105310.html"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hyperlink" Target="https://www.pref.kagawa.lg.jp/documents/6480/s0ekdb170310224536_f07_1.docx"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mhlw.go.jp/houdou/2002/04/h0422-2.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apply.e-tumo.jp/pref-kagawa-u/offer/offerList_detail?tempSeq=4561" TargetMode="External"/><Relationship Id="rId4" Type="http://schemas.openxmlformats.org/officeDocument/2006/relationships/hyperlink" Target="https://www.pref.kagawa.lg.jp/shogaifukushi/jikohoukoku.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086252"/>
            <a:ext cx="10058400" cy="2811622"/>
          </a:xfrm>
        </p:spPr>
        <p:txBody>
          <a:bodyPr/>
          <a:lstStyle/>
          <a:p>
            <a:r>
              <a:rPr kumimoji="1" lang="ja-JP" altLang="en-US" dirty="0"/>
              <a:t>運営指導の</a:t>
            </a:r>
            <a:br>
              <a:rPr kumimoji="1" lang="en-US" altLang="ja-JP" dirty="0"/>
            </a:br>
            <a:r>
              <a:rPr kumimoji="1" lang="ja-JP" altLang="en-US" dirty="0"/>
              <a:t>主な指摘事項</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1</a:t>
            </a:fld>
            <a:endParaRPr kumimoji="1" lang="ja-JP" altLang="en-US" dirty="0"/>
          </a:p>
        </p:txBody>
      </p:sp>
      <p:sp>
        <p:nvSpPr>
          <p:cNvPr id="5" name="サブタイトル 2"/>
          <p:cNvSpPr txBox="1">
            <a:spLocks/>
          </p:cNvSpPr>
          <p:nvPr/>
        </p:nvSpPr>
        <p:spPr>
          <a:xfrm>
            <a:off x="1097280" y="4464857"/>
            <a:ext cx="10058400" cy="1427945"/>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9pPr>
          </a:lstStyle>
          <a:p>
            <a:pPr algn="r"/>
            <a:r>
              <a:rPr lang="ja-JP" altLang="en-US" sz="4400" dirty="0">
                <a:solidFill>
                  <a:schemeClr val="tx1"/>
                </a:solidFill>
                <a:latin typeface="ＭＳ Ｐゴシック" panose="020B0600070205080204" pitchFamily="50" charset="-128"/>
                <a:ea typeface="ＭＳ Ｐゴシック" panose="020B0600070205080204" pitchFamily="50" charset="-128"/>
              </a:rPr>
              <a:t>児・者共通</a:t>
            </a:r>
            <a:endParaRPr lang="en-US" altLang="ja-JP" sz="4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3847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F0F0A8-7373-6E28-5D2A-E668F87A4415}"/>
              </a:ext>
            </a:extLst>
          </p:cNvPr>
          <p:cNvSpPr>
            <a:spLocks noGrp="1"/>
          </p:cNvSpPr>
          <p:nvPr>
            <p:ph type="sldNum" sz="quarter" idx="12"/>
          </p:nvPr>
        </p:nvSpPr>
        <p:spPr/>
        <p:txBody>
          <a:bodyPr/>
          <a:lstStyle/>
          <a:p>
            <a:fld id="{BD6F1CBD-B437-47E4-8EA4-6A9B6D02C591}" type="slidenum">
              <a:rPr kumimoji="1" lang="ja-JP" altLang="en-US" smtClean="0"/>
              <a:t>10</a:t>
            </a:fld>
            <a:endParaRPr kumimoji="1" lang="ja-JP" altLang="en-US" dirty="0"/>
          </a:p>
        </p:txBody>
      </p:sp>
      <p:sp>
        <p:nvSpPr>
          <p:cNvPr id="5" name="テキスト ボックス 4">
            <a:extLst>
              <a:ext uri="{FF2B5EF4-FFF2-40B4-BE49-F238E27FC236}">
                <a16:creationId xmlns:a16="http://schemas.microsoft.com/office/drawing/2014/main" id="{5A020186-98A2-D9FB-5C5B-680131425387}"/>
              </a:ext>
            </a:extLst>
          </p:cNvPr>
          <p:cNvSpPr txBox="1"/>
          <p:nvPr/>
        </p:nvSpPr>
        <p:spPr>
          <a:xfrm>
            <a:off x="1065228" y="844340"/>
            <a:ext cx="7117238" cy="461665"/>
          </a:xfrm>
          <a:prstGeom prst="rect">
            <a:avLst/>
          </a:prstGeom>
          <a:solidFill>
            <a:schemeClr val="accent1">
              <a:lumMod val="40000"/>
              <a:lumOff val="60000"/>
            </a:schemeClr>
          </a:solidFill>
        </p:spPr>
        <p:txBody>
          <a:bodyPr wrap="square" rtlCol="0">
            <a:spAutoFit/>
          </a:bodyPr>
          <a:lstStyle/>
          <a:p>
            <a:r>
              <a:rPr kumimoji="1" lang="ja-JP" altLang="en-US" sz="2400" dirty="0"/>
              <a:t>こども性暴力防止法が２０２６年１２月２５日に施行</a:t>
            </a:r>
            <a:endParaRPr kumimoji="1" lang="en-US" altLang="ja-JP" sz="2400" dirty="0"/>
          </a:p>
        </p:txBody>
      </p:sp>
      <p:sp>
        <p:nvSpPr>
          <p:cNvPr id="6" name="テキスト ボックス 5">
            <a:extLst>
              <a:ext uri="{FF2B5EF4-FFF2-40B4-BE49-F238E27FC236}">
                <a16:creationId xmlns:a16="http://schemas.microsoft.com/office/drawing/2014/main" id="{6E11E9E8-88E4-8A41-9EE1-61D3997D6D59}"/>
              </a:ext>
            </a:extLst>
          </p:cNvPr>
          <p:cNvSpPr txBox="1"/>
          <p:nvPr/>
        </p:nvSpPr>
        <p:spPr>
          <a:xfrm>
            <a:off x="1065228" y="1475178"/>
            <a:ext cx="9737889" cy="923330"/>
          </a:xfrm>
          <a:prstGeom prst="rect">
            <a:avLst/>
          </a:prstGeom>
          <a:noFill/>
        </p:spPr>
        <p:txBody>
          <a:bodyPr wrap="square" rtlCol="0">
            <a:spAutoFit/>
          </a:bodyPr>
          <a:lstStyle/>
          <a:p>
            <a:r>
              <a:rPr kumimoji="1" lang="ja-JP" altLang="en-US" dirty="0"/>
              <a:t>こども性暴力防止法</a:t>
            </a:r>
            <a:r>
              <a:rPr lang="ja-JP" altLang="en-US" dirty="0"/>
              <a:t>に基づく各種手続は、原則、「こども性暴力防止法関連システム」において、 オンラインで行われます。 事業者は、法の施行と同時に、従事者の犯罪事実確認等の各種義務が生じることから、施行時点で、 システムへのアカウント登録を確実に行っておく必要があります。 </a:t>
            </a:r>
            <a:endParaRPr kumimoji="1" lang="ja-JP" altLang="en-US" dirty="0"/>
          </a:p>
        </p:txBody>
      </p:sp>
      <p:sp>
        <p:nvSpPr>
          <p:cNvPr id="7" name="テキスト ボックス 6">
            <a:extLst>
              <a:ext uri="{FF2B5EF4-FFF2-40B4-BE49-F238E27FC236}">
                <a16:creationId xmlns:a16="http://schemas.microsoft.com/office/drawing/2014/main" id="{DC445185-C6A0-B371-B9AB-E4EB77919143}"/>
              </a:ext>
            </a:extLst>
          </p:cNvPr>
          <p:cNvSpPr txBox="1"/>
          <p:nvPr/>
        </p:nvSpPr>
        <p:spPr>
          <a:xfrm>
            <a:off x="1065228" y="4497709"/>
            <a:ext cx="9822731" cy="1200329"/>
          </a:xfrm>
          <a:prstGeom prst="rect">
            <a:avLst/>
          </a:prstGeom>
          <a:noFill/>
        </p:spPr>
        <p:txBody>
          <a:bodyPr wrap="square" rtlCol="0">
            <a:spAutoFit/>
          </a:bodyPr>
          <a:lstStyle/>
          <a:p>
            <a:r>
              <a:rPr kumimoji="1" lang="ja-JP" altLang="en-US" dirty="0"/>
              <a:t>（対象サービス）</a:t>
            </a:r>
            <a:endParaRPr kumimoji="1" lang="en-US" altLang="ja-JP" dirty="0"/>
          </a:p>
          <a:p>
            <a:r>
              <a:rPr kumimoji="1" lang="ja-JP" altLang="en-US" dirty="0"/>
              <a:t>指定障害児入所施設（指定発達支援医療機関を含む）</a:t>
            </a:r>
            <a:endParaRPr kumimoji="1" lang="en-US" altLang="ja-JP" dirty="0"/>
          </a:p>
          <a:p>
            <a:r>
              <a:rPr kumimoji="1" lang="ja-JP" altLang="en-US" dirty="0"/>
              <a:t>指定障害児通所支援事業（児童発達支援、放課後等デイサービス、居宅訪問型児童発達支援、保育所等訪問支援）</a:t>
            </a:r>
            <a:endParaRPr kumimoji="1" lang="en-US" altLang="ja-JP" dirty="0"/>
          </a:p>
        </p:txBody>
      </p:sp>
      <p:sp>
        <p:nvSpPr>
          <p:cNvPr id="8" name="テキスト ボックス 7">
            <a:extLst>
              <a:ext uri="{FF2B5EF4-FFF2-40B4-BE49-F238E27FC236}">
                <a16:creationId xmlns:a16="http://schemas.microsoft.com/office/drawing/2014/main" id="{2BD05F8B-7634-592B-B29E-1EC7BFF564FA}"/>
              </a:ext>
            </a:extLst>
          </p:cNvPr>
          <p:cNvSpPr txBox="1"/>
          <p:nvPr/>
        </p:nvSpPr>
        <p:spPr>
          <a:xfrm>
            <a:off x="1065228" y="2574210"/>
            <a:ext cx="9549353" cy="2723823"/>
          </a:xfrm>
          <a:prstGeom prst="rect">
            <a:avLst/>
          </a:prstGeom>
          <a:noFill/>
        </p:spPr>
        <p:txBody>
          <a:bodyPr wrap="square" rtlCol="0">
            <a:spAutoFit/>
          </a:bodyPr>
          <a:lstStyle/>
          <a:p>
            <a:r>
              <a:rPr kumimoji="1" lang="ja-JP" altLang="en-US" dirty="0"/>
              <a:t>手続きについては、以下を参考にしてください。</a:t>
            </a:r>
            <a:endParaRPr kumimoji="1" lang="en-US" altLang="ja-JP" dirty="0"/>
          </a:p>
          <a:p>
            <a:endParaRPr kumimoji="1" lang="en-US" altLang="ja-JP" dirty="0"/>
          </a:p>
          <a:p>
            <a:pPr>
              <a:lnSpc>
                <a:spcPct val="150000"/>
              </a:lnSpc>
            </a:pPr>
            <a:r>
              <a:rPr kumimoji="1" lang="en-US" altLang="ja-JP" dirty="0">
                <a:latin typeface="+mn-ea"/>
              </a:rPr>
              <a:t>【</a:t>
            </a:r>
            <a:r>
              <a:rPr kumimoji="1" lang="ja-JP" altLang="en-US" dirty="0">
                <a:latin typeface="+mn-ea"/>
              </a:rPr>
              <a:t>こども家庭庁</a:t>
            </a:r>
            <a:r>
              <a:rPr kumimoji="1" lang="en-US" altLang="ja-JP" dirty="0">
                <a:latin typeface="+mn-ea"/>
              </a:rPr>
              <a:t>】</a:t>
            </a:r>
          </a:p>
          <a:p>
            <a:pPr>
              <a:lnSpc>
                <a:spcPct val="150000"/>
              </a:lnSpc>
            </a:pPr>
            <a:r>
              <a:rPr kumimoji="1" lang="ja-JP" altLang="en-US" dirty="0">
                <a:latin typeface="+mn-ea"/>
              </a:rPr>
              <a:t>〇</a:t>
            </a:r>
            <a:r>
              <a:rPr lang="ja-JP" altLang="en-US" dirty="0">
                <a:latin typeface="+mn-ea"/>
              </a:rPr>
              <a:t>こども性暴力防止法について：</a:t>
            </a:r>
            <a:endParaRPr lang="en-US" altLang="ja-JP" dirty="0">
              <a:latin typeface="+mn-ea"/>
            </a:endParaRPr>
          </a:p>
          <a:p>
            <a:pPr>
              <a:lnSpc>
                <a:spcPct val="150000"/>
              </a:lnSpc>
            </a:pPr>
            <a:r>
              <a:rPr lang="ja-JP" altLang="en-US" b="1" dirty="0">
                <a:solidFill>
                  <a:schemeClr val="accent1"/>
                </a:solidFill>
                <a:latin typeface="+mn-ea"/>
              </a:rPr>
              <a:t>　　</a:t>
            </a:r>
            <a:r>
              <a:rPr lang="en-US" altLang="ja-JP" b="1" u="sng" dirty="0">
                <a:solidFill>
                  <a:schemeClr val="accent1"/>
                </a:solidFill>
              </a:rPr>
              <a:t>https://www.cfa.go.jp/policies/child-safety/efforts/koseibouhou</a:t>
            </a:r>
            <a:endParaRPr kumimoji="1" lang="en-US" altLang="ja-JP" u="sng" dirty="0">
              <a:solidFill>
                <a:schemeClr val="accent1"/>
              </a:solidFill>
            </a:endParaRPr>
          </a:p>
          <a:p>
            <a:endParaRPr kumimoji="1" lang="en-US" altLang="ja-JP" dirty="0"/>
          </a:p>
          <a:p>
            <a:endParaRPr kumimoji="1" lang="en-US" altLang="ja-JP" dirty="0"/>
          </a:p>
          <a:p>
            <a:endParaRPr kumimoji="1" lang="ja-JP" altLang="en-US" dirty="0"/>
          </a:p>
        </p:txBody>
      </p:sp>
      <p:sp>
        <p:nvSpPr>
          <p:cNvPr id="3" name="テキスト ボックス 2">
            <a:extLst>
              <a:ext uri="{FF2B5EF4-FFF2-40B4-BE49-F238E27FC236}">
                <a16:creationId xmlns:a16="http://schemas.microsoft.com/office/drawing/2014/main" id="{4B02A19D-C3DE-9ED4-E877-41EECCCA5DE1}"/>
              </a:ext>
            </a:extLst>
          </p:cNvPr>
          <p:cNvSpPr txBox="1"/>
          <p:nvPr/>
        </p:nvSpPr>
        <p:spPr>
          <a:xfrm>
            <a:off x="1065228" y="328763"/>
            <a:ext cx="646331" cy="369332"/>
          </a:xfrm>
          <a:prstGeom prst="rect">
            <a:avLst/>
          </a:prstGeom>
          <a:noFill/>
          <a:ln>
            <a:solidFill>
              <a:schemeClr val="tx1"/>
            </a:solidFill>
          </a:ln>
        </p:spPr>
        <p:txBody>
          <a:bodyPr wrap="none" rtlCol="0">
            <a:spAutoFit/>
          </a:bodyPr>
          <a:lstStyle/>
          <a:p>
            <a:r>
              <a:rPr kumimoji="1" lang="ja-JP" altLang="en-US" dirty="0"/>
              <a:t>参考</a:t>
            </a:r>
          </a:p>
        </p:txBody>
      </p:sp>
    </p:spTree>
    <p:extLst>
      <p:ext uri="{BB962C8B-B14F-4D97-AF65-F5344CB8AC3E}">
        <p14:creationId xmlns:p14="http://schemas.microsoft.com/office/powerpoint/2010/main" val="349330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2EB1-592F-981F-0125-AFE32B8FE48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83DF08-79B4-D0B6-F583-F9009DD8FCD1}"/>
              </a:ext>
            </a:extLst>
          </p:cNvPr>
          <p:cNvSpPr>
            <a:spLocks noGrp="1"/>
          </p:cNvSpPr>
          <p:nvPr>
            <p:ph type="sldNum" sz="quarter" idx="12"/>
          </p:nvPr>
        </p:nvSpPr>
        <p:spPr/>
        <p:txBody>
          <a:bodyPr/>
          <a:lstStyle/>
          <a:p>
            <a:fld id="{BD6F1CBD-B437-47E4-8EA4-6A9B6D02C591}" type="slidenum">
              <a:rPr kumimoji="1" lang="ja-JP" altLang="en-US" smtClean="0"/>
              <a:t>11</a:t>
            </a:fld>
            <a:endParaRPr kumimoji="1" lang="ja-JP" altLang="en-US" dirty="0"/>
          </a:p>
        </p:txBody>
      </p:sp>
      <p:sp>
        <p:nvSpPr>
          <p:cNvPr id="5" name="テキスト ボックス 4">
            <a:extLst>
              <a:ext uri="{FF2B5EF4-FFF2-40B4-BE49-F238E27FC236}">
                <a16:creationId xmlns:a16="http://schemas.microsoft.com/office/drawing/2014/main" id="{00076F50-1346-DC5B-1434-CA61218A1291}"/>
              </a:ext>
            </a:extLst>
          </p:cNvPr>
          <p:cNvSpPr txBox="1"/>
          <p:nvPr/>
        </p:nvSpPr>
        <p:spPr>
          <a:xfrm>
            <a:off x="1065227" y="412374"/>
            <a:ext cx="9822731" cy="830997"/>
          </a:xfrm>
          <a:prstGeom prst="rect">
            <a:avLst/>
          </a:prstGeom>
          <a:solidFill>
            <a:schemeClr val="accent1">
              <a:lumMod val="40000"/>
              <a:lumOff val="60000"/>
            </a:schemeClr>
          </a:solidFill>
        </p:spPr>
        <p:txBody>
          <a:bodyPr wrap="square" rtlCol="0">
            <a:spAutoFit/>
          </a:bodyPr>
          <a:lstStyle/>
          <a:p>
            <a:r>
              <a:rPr kumimoji="1" lang="ja-JP" altLang="en-US" sz="2400" dirty="0"/>
              <a:t>こども性暴力防止法に施行あたって、対象の事業所においては全職員に対して下記の動画視聴による研修の取り組みをお願いします。</a:t>
            </a:r>
            <a:endParaRPr kumimoji="1" lang="en-US" altLang="ja-JP" sz="2400" dirty="0"/>
          </a:p>
        </p:txBody>
      </p:sp>
      <p:sp>
        <p:nvSpPr>
          <p:cNvPr id="8" name="テキスト ボックス 7">
            <a:extLst>
              <a:ext uri="{FF2B5EF4-FFF2-40B4-BE49-F238E27FC236}">
                <a16:creationId xmlns:a16="http://schemas.microsoft.com/office/drawing/2014/main" id="{7C32208A-7956-6E0E-3D98-E080601E703D}"/>
              </a:ext>
            </a:extLst>
          </p:cNvPr>
          <p:cNvSpPr txBox="1"/>
          <p:nvPr/>
        </p:nvSpPr>
        <p:spPr>
          <a:xfrm>
            <a:off x="979517" y="1243371"/>
            <a:ext cx="9908441" cy="6186309"/>
          </a:xfrm>
          <a:prstGeom prst="rect">
            <a:avLst/>
          </a:prstGeom>
          <a:noFill/>
        </p:spPr>
        <p:txBody>
          <a:bodyPr wrap="square" rtlCol="0">
            <a:spAutoFit/>
          </a:bodyPr>
          <a:lstStyle/>
          <a:p>
            <a:pPr>
              <a:lnSpc>
                <a:spcPct val="150000"/>
              </a:lnSpc>
            </a:pPr>
            <a:r>
              <a:rPr kumimoji="1" lang="en-US" altLang="ja-JP" dirty="0">
                <a:latin typeface="+mj-ea"/>
                <a:ea typeface="+mj-ea"/>
              </a:rPr>
              <a:t>【</a:t>
            </a:r>
            <a:r>
              <a:rPr kumimoji="1" lang="ja-JP" altLang="en-US" dirty="0">
                <a:latin typeface="+mj-ea"/>
                <a:ea typeface="+mj-ea"/>
              </a:rPr>
              <a:t>こども家庭庁</a:t>
            </a:r>
            <a:r>
              <a:rPr kumimoji="1" lang="en-US" altLang="ja-JP" dirty="0">
                <a:latin typeface="+mj-ea"/>
                <a:ea typeface="+mj-ea"/>
              </a:rPr>
              <a:t>】</a:t>
            </a:r>
          </a:p>
          <a:p>
            <a:pPr>
              <a:lnSpc>
                <a:spcPct val="150000"/>
              </a:lnSpc>
            </a:pPr>
            <a:r>
              <a:rPr kumimoji="1" lang="ja-JP" altLang="en-US" dirty="0">
                <a:latin typeface="+mj-ea"/>
                <a:ea typeface="+mj-ea"/>
              </a:rPr>
              <a:t>〇</a:t>
            </a:r>
            <a:r>
              <a:rPr lang="ja-JP" altLang="en-US" dirty="0">
                <a:latin typeface="+mj-ea"/>
                <a:ea typeface="+mj-ea"/>
              </a:rPr>
              <a:t>こども性暴力防止法について：</a:t>
            </a:r>
            <a:endParaRPr lang="en-US" altLang="ja-JP" dirty="0">
              <a:latin typeface="+mj-ea"/>
              <a:ea typeface="+mj-ea"/>
            </a:endParaRPr>
          </a:p>
          <a:p>
            <a:pPr>
              <a:lnSpc>
                <a:spcPct val="150000"/>
              </a:lnSpc>
            </a:pPr>
            <a:r>
              <a:rPr lang="ja-JP" altLang="en-US" b="1" dirty="0">
                <a:solidFill>
                  <a:schemeClr val="accent1"/>
                </a:solidFill>
                <a:latin typeface="+mj-ea"/>
                <a:ea typeface="+mj-ea"/>
              </a:rPr>
              <a:t>　　</a:t>
            </a:r>
            <a:r>
              <a:rPr lang="en-US" altLang="ja-JP" b="1" u="sng" dirty="0">
                <a:solidFill>
                  <a:schemeClr val="accent1"/>
                </a:solidFill>
                <a:ea typeface="+mj-ea"/>
                <a:hlinkClick r:id="rId2"/>
              </a:rPr>
              <a:t>https://www.youtube.com/watch?v=EnoBzy3oDjc</a:t>
            </a:r>
            <a:endParaRPr lang="en-US" altLang="ja-JP" b="1" u="sng" dirty="0">
              <a:solidFill>
                <a:schemeClr val="accent1"/>
              </a:solidFill>
              <a:ea typeface="+mj-ea"/>
            </a:endParaRPr>
          </a:p>
          <a:p>
            <a:pPr>
              <a:lnSpc>
                <a:spcPct val="150000"/>
              </a:lnSpc>
            </a:pPr>
            <a:endParaRPr kumimoji="1" lang="en-US" altLang="ja-JP" u="sng" dirty="0">
              <a:solidFill>
                <a:schemeClr val="accent1"/>
              </a:solidFill>
              <a:latin typeface="+mj-ea"/>
              <a:ea typeface="+mj-ea"/>
            </a:endParaRPr>
          </a:p>
          <a:p>
            <a:r>
              <a:rPr kumimoji="1" lang="ja-JP" altLang="en-US" dirty="0">
                <a:latin typeface="+mj-ea"/>
                <a:ea typeface="+mj-ea"/>
              </a:rPr>
              <a:t>〇こどもの人権を守るために～保育現場での性暴力を起こさせないために取り組むべきこと～：</a:t>
            </a:r>
            <a:endParaRPr kumimoji="1" lang="en-US" altLang="ja-JP" dirty="0">
              <a:latin typeface="+mj-ea"/>
              <a:ea typeface="+mj-ea"/>
            </a:endParaRPr>
          </a:p>
          <a:p>
            <a:endParaRPr kumimoji="1" lang="en-US" altLang="ja-JP" dirty="0">
              <a:latin typeface="+mj-ea"/>
              <a:ea typeface="+mj-ea"/>
            </a:endParaRPr>
          </a:p>
          <a:p>
            <a:r>
              <a:rPr kumimoji="1" lang="ja-JP" altLang="en-US" dirty="0">
                <a:latin typeface="+mj-ea"/>
                <a:ea typeface="+mj-ea"/>
              </a:rPr>
              <a:t>　　</a:t>
            </a:r>
            <a:r>
              <a:rPr kumimoji="1" lang="en-US" altLang="ja-JP" dirty="0">
                <a:latin typeface="+mj-ea"/>
                <a:ea typeface="+mj-ea"/>
              </a:rPr>
              <a:t>1 </a:t>
            </a:r>
            <a:r>
              <a:rPr kumimoji="1" lang="ja-JP" altLang="en-US" dirty="0">
                <a:latin typeface="+mj-ea"/>
                <a:ea typeface="+mj-ea"/>
              </a:rPr>
              <a:t>こどもへの性暴力の実態</a:t>
            </a:r>
            <a:endParaRPr kumimoji="1" lang="en-US" altLang="ja-JP" dirty="0">
              <a:latin typeface="+mj-ea"/>
              <a:ea typeface="+mj-ea"/>
            </a:endParaRPr>
          </a:p>
          <a:p>
            <a:r>
              <a:rPr kumimoji="1" lang="ja-JP" altLang="en-US" dirty="0">
                <a:latin typeface="+mj-ea"/>
                <a:ea typeface="+mj-ea"/>
              </a:rPr>
              <a:t>　　　　　　　</a:t>
            </a:r>
            <a:r>
              <a:rPr kumimoji="1" lang="en-US" altLang="ja-JP" dirty="0">
                <a:ea typeface="+mj-ea"/>
                <a:hlinkClick r:id="rId3"/>
              </a:rPr>
              <a:t>https://www.youtube.com/watch?v=gL-eXXK0MWk</a:t>
            </a:r>
            <a:endParaRPr kumimoji="1" lang="en-US" altLang="ja-JP" dirty="0">
              <a:ea typeface="+mj-ea"/>
            </a:endParaRPr>
          </a:p>
          <a:p>
            <a:r>
              <a:rPr kumimoji="1" lang="ja-JP" altLang="en-US" dirty="0">
                <a:latin typeface="+mj-ea"/>
                <a:ea typeface="+mj-ea"/>
              </a:rPr>
              <a:t>　　</a:t>
            </a:r>
            <a:r>
              <a:rPr kumimoji="1" lang="en-US" altLang="ja-JP" dirty="0">
                <a:latin typeface="+mj-ea"/>
                <a:ea typeface="+mj-ea"/>
              </a:rPr>
              <a:t>2 </a:t>
            </a:r>
            <a:r>
              <a:rPr kumimoji="1" lang="ja-JP" altLang="en-US" dirty="0">
                <a:latin typeface="+mj-ea"/>
                <a:ea typeface="+mj-ea"/>
              </a:rPr>
              <a:t>法改正の動向　</a:t>
            </a:r>
            <a:endParaRPr kumimoji="1" lang="en-US" altLang="ja-JP" dirty="0">
              <a:latin typeface="+mj-ea"/>
              <a:ea typeface="+mj-ea"/>
            </a:endParaRPr>
          </a:p>
          <a:p>
            <a:r>
              <a:rPr kumimoji="1" lang="ja-JP" altLang="en-US" dirty="0">
                <a:latin typeface="+mj-ea"/>
                <a:ea typeface="+mj-ea"/>
              </a:rPr>
              <a:t>　　　　　　　</a:t>
            </a:r>
            <a:r>
              <a:rPr kumimoji="1" lang="en-US" altLang="ja-JP" dirty="0">
                <a:ea typeface="+mj-ea"/>
                <a:hlinkClick r:id="rId4"/>
              </a:rPr>
              <a:t>https://www.youtube.com/watch?v=COVNHNTtj-o</a:t>
            </a:r>
            <a:endParaRPr kumimoji="1" lang="en-US" altLang="ja-JP" dirty="0">
              <a:ea typeface="+mj-ea"/>
            </a:endParaRPr>
          </a:p>
          <a:p>
            <a:r>
              <a:rPr kumimoji="1" lang="ja-JP" altLang="en-US" dirty="0">
                <a:latin typeface="+mj-ea"/>
                <a:ea typeface="+mj-ea"/>
              </a:rPr>
              <a:t>　　</a:t>
            </a:r>
            <a:r>
              <a:rPr kumimoji="1" lang="en-US" altLang="ja-JP" dirty="0">
                <a:latin typeface="+mj-ea"/>
                <a:ea typeface="+mj-ea"/>
              </a:rPr>
              <a:t>3 </a:t>
            </a:r>
            <a:r>
              <a:rPr kumimoji="1" lang="ja-JP" altLang="en-US" dirty="0">
                <a:latin typeface="+mj-ea"/>
                <a:ea typeface="+mj-ea"/>
              </a:rPr>
              <a:t>未然防止・早期発見の取組　　</a:t>
            </a:r>
            <a:endParaRPr kumimoji="1" lang="en-US" altLang="ja-JP" dirty="0">
              <a:latin typeface="+mj-ea"/>
              <a:ea typeface="+mj-ea"/>
            </a:endParaRPr>
          </a:p>
          <a:p>
            <a:r>
              <a:rPr kumimoji="1" lang="ja-JP" altLang="en-US" dirty="0">
                <a:latin typeface="+mj-ea"/>
                <a:ea typeface="+mj-ea"/>
              </a:rPr>
              <a:t>　　　　　　　</a:t>
            </a:r>
            <a:r>
              <a:rPr kumimoji="1" lang="en-US" altLang="ja-JP" u="sng" dirty="0">
                <a:solidFill>
                  <a:schemeClr val="accent2"/>
                </a:solidFill>
                <a:ea typeface="+mj-ea"/>
              </a:rPr>
              <a:t>https://youtu.be/uxUvo-PlSVc?si=HL26rSf6l486JdPf</a:t>
            </a:r>
          </a:p>
          <a:p>
            <a:r>
              <a:rPr kumimoji="1" lang="ja-JP" altLang="en-US" dirty="0">
                <a:latin typeface="+mj-ea"/>
                <a:ea typeface="+mj-ea"/>
              </a:rPr>
              <a:t>　　</a:t>
            </a:r>
            <a:r>
              <a:rPr kumimoji="1" lang="en-US" altLang="ja-JP" dirty="0">
                <a:latin typeface="+mj-ea"/>
                <a:ea typeface="+mj-ea"/>
              </a:rPr>
              <a:t>4 </a:t>
            </a:r>
            <a:r>
              <a:rPr kumimoji="1" lang="ja-JP" altLang="en-US" dirty="0">
                <a:latin typeface="+mj-ea"/>
                <a:ea typeface="+mj-ea"/>
              </a:rPr>
              <a:t>性暴力が発生、または疑われるときの対応</a:t>
            </a:r>
            <a:endParaRPr kumimoji="1" lang="en-US" altLang="ja-JP" dirty="0">
              <a:latin typeface="+mj-ea"/>
              <a:ea typeface="+mj-ea"/>
            </a:endParaRPr>
          </a:p>
          <a:p>
            <a:r>
              <a:rPr kumimoji="1" lang="ja-JP" altLang="en-US" dirty="0">
                <a:latin typeface="+mj-ea"/>
                <a:ea typeface="+mj-ea"/>
              </a:rPr>
              <a:t>　　　　　　　</a:t>
            </a:r>
            <a:r>
              <a:rPr kumimoji="1" lang="en-US" altLang="ja-JP" dirty="0">
                <a:ea typeface="+mj-ea"/>
                <a:hlinkClick r:id="rId5"/>
              </a:rPr>
              <a:t>https://www.youtube.com/watch?v=ZiwHKm-Q5Vg</a:t>
            </a:r>
            <a:endParaRPr kumimoji="1" lang="en-US" altLang="ja-JP" dirty="0">
              <a:ea typeface="+mj-ea"/>
            </a:endParaRPr>
          </a:p>
          <a:p>
            <a:endParaRPr kumimoji="1" lang="en-US" altLang="ja-JP" dirty="0"/>
          </a:p>
          <a:p>
            <a:r>
              <a:rPr kumimoji="1" lang="ja-JP" altLang="en-US" dirty="0"/>
              <a:t>　　</a:t>
            </a:r>
            <a:endParaRPr kumimoji="1" lang="en-US" altLang="ja-JP" dirty="0"/>
          </a:p>
          <a:p>
            <a:r>
              <a:rPr kumimoji="1" lang="ja-JP" altLang="en-US" dirty="0"/>
              <a:t>　　</a:t>
            </a:r>
            <a:endParaRPr kumimoji="1" lang="en-US" altLang="ja-JP" dirty="0"/>
          </a:p>
          <a:p>
            <a:r>
              <a:rPr kumimoji="1" lang="ja-JP" altLang="en-US" dirty="0"/>
              <a:t>　　</a:t>
            </a:r>
            <a:endParaRPr kumimoji="1" lang="en-US" altLang="ja-JP" dirty="0"/>
          </a:p>
          <a:p>
            <a:endParaRPr kumimoji="1" lang="en-US" altLang="ja-JP" dirty="0"/>
          </a:p>
          <a:p>
            <a:endParaRPr kumimoji="1" lang="ja-JP" altLang="en-US" dirty="0"/>
          </a:p>
        </p:txBody>
      </p:sp>
      <p:sp>
        <p:nvSpPr>
          <p:cNvPr id="4" name="雲 3">
            <a:extLst>
              <a:ext uri="{FF2B5EF4-FFF2-40B4-BE49-F238E27FC236}">
                <a16:creationId xmlns:a16="http://schemas.microsoft.com/office/drawing/2014/main" id="{C6DA4980-0A07-DF3A-61A7-7AA72C5E8036}"/>
              </a:ext>
            </a:extLst>
          </p:cNvPr>
          <p:cNvSpPr/>
          <p:nvPr/>
        </p:nvSpPr>
        <p:spPr>
          <a:xfrm>
            <a:off x="7343869" y="3773855"/>
            <a:ext cx="4505623" cy="1513621"/>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運営指導で研修の取り組み</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状況を確認します。</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710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主な指摘事項</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12</a:t>
            </a:fld>
            <a:endParaRPr kumimoji="1" lang="ja-JP" altLang="en-US"/>
          </a:p>
        </p:txBody>
      </p:sp>
    </p:spTree>
    <p:extLst>
      <p:ext uri="{BB962C8B-B14F-4D97-AF65-F5344CB8AC3E}">
        <p14:creationId xmlns:p14="http://schemas.microsoft.com/office/powerpoint/2010/main" val="366928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787900" cy="571344"/>
          </a:xfrm>
          <a:solidFill>
            <a:schemeClr val="accent1">
              <a:lumMod val="20000"/>
              <a:lumOff val="80000"/>
            </a:schemeClr>
          </a:solidFill>
        </p:spPr>
        <p:txBody>
          <a:bodyPr>
            <a:normAutofit/>
          </a:bodyPr>
          <a:lstStyle/>
          <a:p>
            <a:r>
              <a:rPr lang="ja-JP" altLang="en-US" sz="3600" b="1" dirty="0"/>
              <a:t>１</a:t>
            </a:r>
            <a:r>
              <a:rPr kumimoji="1" lang="ja-JP" altLang="en-US" sz="3600" b="1" dirty="0"/>
              <a:t>虐待防止に関すること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13</a:t>
            </a:fld>
            <a:endParaRPr kumimoji="1" lang="ja-JP" altLang="en-US"/>
          </a:p>
        </p:txBody>
      </p:sp>
      <p:sp>
        <p:nvSpPr>
          <p:cNvPr id="3" name="正方形/長方形 2"/>
          <p:cNvSpPr/>
          <p:nvPr/>
        </p:nvSpPr>
        <p:spPr>
          <a:xfrm>
            <a:off x="838200" y="914402"/>
            <a:ext cx="10947400" cy="5227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役割</a:t>
            </a:r>
            <a:r>
              <a:rPr lang="en-US" altLang="ja-JP" sz="2200" dirty="0">
                <a:solidFill>
                  <a:prstClr val="black"/>
                </a:solidFill>
              </a:rPr>
              <a:t>】</a:t>
            </a:r>
          </a:p>
          <a:p>
            <a:pPr>
              <a:lnSpc>
                <a:spcPct val="150000"/>
              </a:lnSpc>
            </a:pPr>
            <a:r>
              <a:rPr lang="ja-JP" altLang="en-US" sz="2200" dirty="0">
                <a:solidFill>
                  <a:prstClr val="black"/>
                </a:solidFill>
              </a:rPr>
              <a:t>・虐待防止のための計画づくり（研修、労働環境・条件を確認・改善するための実施計画づくり、指針の作成）。</a:t>
            </a:r>
            <a:endParaRPr lang="en-US" altLang="ja-JP" sz="2200" dirty="0">
              <a:solidFill>
                <a:prstClr val="black"/>
              </a:solidFill>
            </a:endParaRPr>
          </a:p>
          <a:p>
            <a:pPr>
              <a:lnSpc>
                <a:spcPct val="150000"/>
              </a:lnSpc>
            </a:pPr>
            <a:r>
              <a:rPr lang="ja-JP" altLang="en-US" sz="2200" dirty="0">
                <a:solidFill>
                  <a:prstClr val="black"/>
                </a:solidFill>
              </a:rPr>
              <a:t>・虐待防止のチェックとモニタリング。</a:t>
            </a:r>
            <a:endParaRPr lang="en-US" altLang="ja-JP" sz="2200" dirty="0">
              <a:solidFill>
                <a:prstClr val="black"/>
              </a:solidFill>
            </a:endParaRPr>
          </a:p>
          <a:p>
            <a:pPr>
              <a:lnSpc>
                <a:spcPct val="150000"/>
              </a:lnSpc>
            </a:pPr>
            <a:r>
              <a:rPr lang="ja-JP" altLang="en-US" sz="2200" dirty="0">
                <a:solidFill>
                  <a:prstClr val="black"/>
                </a:solidFill>
              </a:rPr>
              <a:t>・虐待発生後の検証と再発防止の検討。</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・法人での設置が可能。</a:t>
            </a:r>
            <a:endParaRPr lang="en-US" altLang="ja-JP" sz="2200" dirty="0">
              <a:solidFill>
                <a:prstClr val="black"/>
              </a:solidFill>
            </a:endParaRPr>
          </a:p>
        </p:txBody>
      </p:sp>
      <p:sp>
        <p:nvSpPr>
          <p:cNvPr id="7" name="円形吹き出し 6"/>
          <p:cNvSpPr/>
          <p:nvPr/>
        </p:nvSpPr>
        <p:spPr>
          <a:xfrm>
            <a:off x="6239434" y="3550024"/>
            <a:ext cx="5253319" cy="1021975"/>
          </a:xfrm>
          <a:prstGeom prst="wedgeEllipseCallout">
            <a:avLst>
              <a:gd name="adj1" fmla="val 2072"/>
              <a:gd name="adj2" fmla="val 625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全従業者に周知したことが、客観的にわかるような記録を残すこと。</a:t>
            </a:r>
          </a:p>
        </p:txBody>
      </p:sp>
    </p:spTree>
    <p:extLst>
      <p:ext uri="{BB962C8B-B14F-4D97-AF65-F5344CB8AC3E}">
        <p14:creationId xmlns:p14="http://schemas.microsoft.com/office/powerpoint/2010/main" val="55980474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787900" cy="571344"/>
          </a:xfrm>
          <a:solidFill>
            <a:schemeClr val="accent1">
              <a:lumMod val="20000"/>
              <a:lumOff val="80000"/>
            </a:schemeClr>
          </a:solidFill>
        </p:spPr>
        <p:txBody>
          <a:bodyPr>
            <a:normAutofit/>
          </a:bodyPr>
          <a:lstStyle/>
          <a:p>
            <a:r>
              <a:rPr lang="ja-JP" altLang="en-US" sz="3600" b="1" dirty="0"/>
              <a:t>１</a:t>
            </a:r>
            <a:r>
              <a:rPr kumimoji="1" lang="ja-JP" altLang="en-US" sz="3600" b="1" dirty="0"/>
              <a:t>虐待防止に関すること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14</a:t>
            </a:fld>
            <a:endParaRPr kumimoji="1" lang="ja-JP" altLang="en-US"/>
          </a:p>
        </p:txBody>
      </p:sp>
      <p:sp>
        <p:nvSpPr>
          <p:cNvPr id="3" name="正方形/長方形 2"/>
          <p:cNvSpPr/>
          <p:nvPr/>
        </p:nvSpPr>
        <p:spPr>
          <a:xfrm>
            <a:off x="838200" y="1117999"/>
            <a:ext cx="10947400" cy="5375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②研修について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a:p>
            <a:pPr>
              <a:lnSpc>
                <a:spcPct val="150000"/>
              </a:lnSpc>
            </a:pPr>
            <a:r>
              <a:rPr lang="ja-JP" altLang="en-US" sz="2200" dirty="0">
                <a:solidFill>
                  <a:prstClr val="black"/>
                </a:solidFill>
              </a:rPr>
              <a:t>③虐待防止担当者について</a:t>
            </a:r>
            <a:endParaRPr lang="en-US" altLang="ja-JP" sz="2200" dirty="0">
              <a:solidFill>
                <a:prstClr val="black"/>
              </a:solidFill>
            </a:endParaRPr>
          </a:p>
          <a:p>
            <a:pPr>
              <a:lnSpc>
                <a:spcPct val="150000"/>
              </a:lnSpc>
            </a:pPr>
            <a:r>
              <a:rPr lang="ja-JP" altLang="en-US" sz="2200" dirty="0">
                <a:solidFill>
                  <a:prstClr val="black"/>
                </a:solidFill>
              </a:rPr>
              <a:t>・サービス管理責任者・サービス提供責任者・児童発達支援管理責任者等を配置する。</a:t>
            </a:r>
            <a:endParaRPr lang="en-US" altLang="ja-JP" sz="2200" dirty="0">
              <a:solidFill>
                <a:prstClr val="black"/>
              </a:solidFill>
            </a:endParaRPr>
          </a:p>
          <a:p>
            <a:pPr>
              <a:lnSpc>
                <a:spcPct val="150000"/>
              </a:lnSpc>
            </a:pPr>
            <a:r>
              <a:rPr lang="ja-JP" altLang="en-US" sz="2200" dirty="0">
                <a:solidFill>
                  <a:prstClr val="black"/>
                </a:solidFill>
              </a:rPr>
              <a:t>・役割分担を明確にする。</a:t>
            </a:r>
            <a:endParaRPr lang="en-US" altLang="ja-JP" sz="2200" dirty="0">
              <a:solidFill>
                <a:prstClr val="black"/>
              </a:solidFill>
            </a:endParaRPr>
          </a:p>
          <a:p>
            <a:pPr>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こども家庭庁</a:t>
            </a:r>
            <a:r>
              <a:rPr lang="en-US" altLang="ja-JP" sz="2200" dirty="0">
                <a:solidFill>
                  <a:prstClr val="black"/>
                </a:solidFill>
              </a:rPr>
              <a:t>HP】</a:t>
            </a:r>
          </a:p>
          <a:p>
            <a:pPr>
              <a:lnSpc>
                <a:spcPct val="150000"/>
              </a:lnSpc>
            </a:pPr>
            <a:r>
              <a:rPr lang="ja-JP" altLang="en-US" sz="2200" dirty="0">
                <a:solidFill>
                  <a:prstClr val="black"/>
                </a:solidFill>
              </a:rPr>
              <a:t>○障害者福祉施設等における障害者虐待の防止と対応の手引き　</a:t>
            </a:r>
            <a:endParaRPr lang="en-US" altLang="ja-JP" sz="2200" dirty="0">
              <a:solidFill>
                <a:prstClr val="black"/>
              </a:solidFill>
            </a:endParaRPr>
          </a:p>
          <a:p>
            <a:pPr>
              <a:lnSpc>
                <a:spcPct val="150000"/>
              </a:lnSpc>
            </a:pPr>
            <a:r>
              <a:rPr lang="en-US" altLang="ja-JP" sz="2200" dirty="0">
                <a:solidFill>
                  <a:prstClr val="black"/>
                </a:solidFill>
                <a:hlinkClick r:id="rId3"/>
              </a:rPr>
              <a:t>https://www.cfa.go.jp/assets/contents/node/basic_page/field_ref_resources/7692b729-5944-45ee-bbd8-f0283126b7db/0a23426e/20241101_policies_shougaijishien_shisaku_guideline</a:t>
            </a:r>
            <a:endParaRPr lang="en-US" altLang="ja-JP" sz="2200" dirty="0">
              <a:solidFill>
                <a:prstClr val="black"/>
              </a:solidFill>
            </a:endParaRPr>
          </a:p>
          <a:p>
            <a:pPr>
              <a:lnSpc>
                <a:spcPct val="150000"/>
              </a:lnSpc>
            </a:pPr>
            <a:r>
              <a:rPr lang="en-US" altLang="ja-JP" sz="2200" u="sng" dirty="0">
                <a:solidFill>
                  <a:schemeClr val="accent2"/>
                </a:solidFill>
              </a:rPr>
              <a:t>_tebiki_18.pdf</a:t>
            </a:r>
          </a:p>
          <a:p>
            <a:pPr>
              <a:lnSpc>
                <a:spcPct val="150000"/>
              </a:lnSpc>
            </a:pPr>
            <a:endParaRPr lang="en-US" altLang="ja-JP" sz="2200" dirty="0">
              <a:solidFill>
                <a:prstClr val="black"/>
              </a:solidFill>
            </a:endParaRPr>
          </a:p>
        </p:txBody>
      </p:sp>
      <p:sp>
        <p:nvSpPr>
          <p:cNvPr id="8" name="雲 7"/>
          <p:cNvSpPr/>
          <p:nvPr/>
        </p:nvSpPr>
        <p:spPr>
          <a:xfrm>
            <a:off x="4558134" y="2895802"/>
            <a:ext cx="6902824" cy="142129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委員会や研修は、年度に１回ではなく、</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１年に１回</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（前回の開催・実施から１年以内）</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6606988" y="367474"/>
            <a:ext cx="5178612" cy="878540"/>
          </a:xfrm>
          <a:prstGeom prst="wedgeEllipseCallout">
            <a:avLst>
              <a:gd name="adj1" fmla="val 2072"/>
              <a:gd name="adj2" fmla="val 625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不参加者にも対応したことが客観的にわかるような記録を残すこと。</a:t>
            </a:r>
          </a:p>
        </p:txBody>
      </p:sp>
    </p:spTree>
    <p:extLst>
      <p:ext uri="{BB962C8B-B14F-4D97-AF65-F5344CB8AC3E}">
        <p14:creationId xmlns:p14="http://schemas.microsoft.com/office/powerpoint/2010/main" val="324119533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43057"/>
            <a:ext cx="6675783" cy="571344"/>
          </a:xfrm>
          <a:solidFill>
            <a:schemeClr val="accent1">
              <a:lumMod val="40000"/>
              <a:lumOff val="60000"/>
            </a:schemeClr>
          </a:solidFill>
        </p:spPr>
        <p:txBody>
          <a:bodyPr>
            <a:noAutofit/>
          </a:bodyPr>
          <a:lstStyle/>
          <a:p>
            <a:r>
              <a:rPr lang="ja-JP" altLang="en-US" sz="3600" b="1" dirty="0"/>
              <a:t>２身体拘束の適正化に関すること</a:t>
            </a:r>
            <a:endParaRPr kumimoji="1" lang="ja-JP" altLang="en-US" sz="3600" b="1" dirty="0"/>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15</a:t>
            </a:fld>
            <a:endParaRPr kumimoji="1" lang="ja-JP" altLang="en-US"/>
          </a:p>
        </p:txBody>
      </p:sp>
      <p:sp>
        <p:nvSpPr>
          <p:cNvPr id="3" name="正方形/長方形 2"/>
          <p:cNvSpPr/>
          <p:nvPr/>
        </p:nvSpPr>
        <p:spPr>
          <a:xfrm>
            <a:off x="838200" y="914402"/>
            <a:ext cx="11163300" cy="5297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①緊急やむを得ない理由で身体拘束を行う際は、</a:t>
            </a:r>
            <a:r>
              <a:rPr lang="ja-JP" altLang="en-US" sz="2200" dirty="0">
                <a:solidFill>
                  <a:srgbClr val="FF0000"/>
                </a:solidFill>
              </a:rPr>
              <a:t>必ず記録を残す</a:t>
            </a:r>
            <a:r>
              <a:rPr lang="ja-JP" altLang="en-US" sz="2200" dirty="0">
                <a:solidFill>
                  <a:prstClr val="black"/>
                </a:solidFill>
              </a:rPr>
              <a:t>。</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やむを得ず行う場合の３要件：以下の</a:t>
            </a:r>
            <a:r>
              <a:rPr lang="ja-JP" altLang="en-US" sz="2200" dirty="0">
                <a:solidFill>
                  <a:srgbClr val="FF0000"/>
                </a:solidFill>
              </a:rPr>
              <a:t>すべてを満たす</a:t>
            </a:r>
            <a:r>
              <a:rPr lang="ja-JP" altLang="en-US" sz="2200" dirty="0">
                <a:solidFill>
                  <a:prstClr val="black"/>
                </a:solidFill>
              </a:rPr>
              <a:t>こと</a:t>
            </a:r>
            <a:r>
              <a:rPr lang="en-US" altLang="ja-JP" sz="2200" dirty="0">
                <a:solidFill>
                  <a:prstClr val="black"/>
                </a:solidFill>
              </a:rPr>
              <a:t>】</a:t>
            </a:r>
          </a:p>
          <a:p>
            <a:pPr>
              <a:lnSpc>
                <a:spcPct val="150000"/>
              </a:lnSpc>
            </a:pPr>
            <a:r>
              <a:rPr lang="ja-JP" altLang="en-US" sz="2200" dirty="0">
                <a:solidFill>
                  <a:prstClr val="black"/>
                </a:solidFill>
              </a:rPr>
              <a:t>・</a:t>
            </a:r>
            <a:r>
              <a:rPr lang="ja-JP" altLang="en-US" sz="2200" dirty="0">
                <a:solidFill>
                  <a:srgbClr val="0070C0"/>
                </a:solidFill>
              </a:rPr>
              <a:t>切迫性</a:t>
            </a:r>
            <a:r>
              <a:rPr lang="ja-JP" altLang="en-US" sz="2200" dirty="0">
                <a:solidFill>
                  <a:prstClr val="black"/>
                </a:solidFill>
              </a:rPr>
              <a:t>：生命・身体が危険にさらされる可能性が著しく高い</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0070C0"/>
                </a:solidFill>
              </a:rPr>
              <a:t>非代替性</a:t>
            </a:r>
            <a:r>
              <a:rPr lang="ja-JP" altLang="en-US" sz="2200" dirty="0">
                <a:solidFill>
                  <a:prstClr val="black"/>
                </a:solidFill>
              </a:rPr>
              <a:t>：身体拘束その他の行動制限を行う以外に、代替方法がない</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0070C0"/>
                </a:solidFill>
              </a:rPr>
              <a:t>一時性</a:t>
            </a:r>
            <a:r>
              <a:rPr lang="ja-JP" altLang="en-US" sz="2200" dirty="0">
                <a:solidFill>
                  <a:prstClr val="black"/>
                </a:solidFill>
              </a:rPr>
              <a:t>：身体拘束その他の行動制限が、一時的で、必要最低限の時間に限られたもの</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やむを得ず身体拘束を行う際の手続き</a:t>
            </a:r>
            <a:r>
              <a:rPr lang="en-US" altLang="ja-JP" sz="2200" dirty="0">
                <a:solidFill>
                  <a:prstClr val="black"/>
                </a:solidFill>
              </a:rPr>
              <a:t>】</a:t>
            </a:r>
          </a:p>
          <a:p>
            <a:pPr>
              <a:lnSpc>
                <a:spcPct val="150000"/>
              </a:lnSpc>
            </a:pPr>
            <a:r>
              <a:rPr lang="ja-JP" altLang="en-US" sz="2200" dirty="0">
                <a:solidFill>
                  <a:prstClr val="black"/>
                </a:solidFill>
              </a:rPr>
              <a:t>・職員個人の判断ではなく、</a:t>
            </a:r>
            <a:r>
              <a:rPr lang="ja-JP" altLang="en-US" sz="2200" dirty="0">
                <a:solidFill>
                  <a:schemeClr val="tx1"/>
                </a:solidFill>
              </a:rPr>
              <a:t>組織としての判断</a:t>
            </a:r>
            <a:endParaRPr lang="en-US" altLang="ja-JP" sz="2200" dirty="0">
              <a:solidFill>
                <a:schemeClr val="tx1"/>
              </a:solidFill>
            </a:endParaRPr>
          </a:p>
          <a:p>
            <a:pPr>
              <a:lnSpc>
                <a:spcPct val="150000"/>
              </a:lnSpc>
            </a:pPr>
            <a:r>
              <a:rPr lang="ja-JP" altLang="en-US" sz="2200" dirty="0">
                <a:solidFill>
                  <a:prstClr val="black"/>
                </a:solidFill>
              </a:rPr>
              <a:t>・個別支援計画へ記載</a:t>
            </a:r>
            <a:endParaRPr lang="en-US" altLang="ja-JP" sz="2200" dirty="0">
              <a:solidFill>
                <a:prstClr val="black"/>
              </a:solidFill>
            </a:endParaRPr>
          </a:p>
          <a:p>
            <a:pPr>
              <a:lnSpc>
                <a:spcPct val="150000"/>
              </a:lnSpc>
            </a:pPr>
            <a:r>
              <a:rPr lang="ja-JP" altLang="en-US" sz="2200" dirty="0">
                <a:solidFill>
                  <a:prstClr val="black"/>
                </a:solidFill>
              </a:rPr>
              <a:t>・本人・家族等へ説明し、同意を得る</a:t>
            </a:r>
            <a:endParaRPr lang="en-US" altLang="ja-JP" sz="2200" dirty="0">
              <a:solidFill>
                <a:prstClr val="black"/>
              </a:solidFill>
            </a:endParaRPr>
          </a:p>
          <a:p>
            <a:pPr>
              <a:lnSpc>
                <a:spcPct val="150000"/>
              </a:lnSpc>
            </a:pPr>
            <a:r>
              <a:rPr lang="ja-JP" altLang="en-US" sz="2200" dirty="0">
                <a:solidFill>
                  <a:prstClr val="black"/>
                </a:solidFill>
              </a:rPr>
              <a:t>・身体拘束廃止に向けて検討</a:t>
            </a:r>
            <a:endParaRPr lang="en-US" altLang="ja-JP" sz="2200" dirty="0">
              <a:solidFill>
                <a:prstClr val="black"/>
              </a:solidFill>
            </a:endParaRPr>
          </a:p>
        </p:txBody>
      </p:sp>
      <p:sp>
        <p:nvSpPr>
          <p:cNvPr id="6" name="爆発 1 5"/>
          <p:cNvSpPr/>
          <p:nvPr/>
        </p:nvSpPr>
        <p:spPr>
          <a:xfrm>
            <a:off x="6465406" y="3469341"/>
            <a:ext cx="5536094" cy="2434503"/>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虐待防止・身体拘束適正化は項目ひとつでもできていないと減算になります。</a:t>
            </a:r>
          </a:p>
        </p:txBody>
      </p:sp>
    </p:spTree>
    <p:extLst>
      <p:ext uri="{BB962C8B-B14F-4D97-AF65-F5344CB8AC3E}">
        <p14:creationId xmlns:p14="http://schemas.microsoft.com/office/powerpoint/2010/main" val="3231236942"/>
      </p:ext>
    </p:extLst>
  </p:cSld>
  <p:clrMapOvr>
    <a:masterClrMapping/>
  </p:clrMapOvr>
  <mc:AlternateContent xmlns:mc="http://schemas.openxmlformats.org/markup-compatibility/2006" xmlns:p14="http://schemas.microsoft.com/office/powerpoint/2010/main">
    <mc:Choice Requires="p14">
      <p:transition p14:dur="0" advTm="4892"/>
    </mc:Choice>
    <mc:Fallback xmlns="">
      <p:transition advTm="48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6596270" cy="571344"/>
          </a:xfrm>
          <a:solidFill>
            <a:schemeClr val="accent1">
              <a:lumMod val="40000"/>
              <a:lumOff val="60000"/>
            </a:schemeClr>
          </a:solidFill>
        </p:spPr>
        <p:txBody>
          <a:bodyPr>
            <a:noAutofit/>
          </a:bodyPr>
          <a:lstStyle/>
          <a:p>
            <a:r>
              <a:rPr lang="ja-JP" altLang="en-US" sz="3600" b="1" dirty="0"/>
              <a:t>２身体拘束の適正化に関すること</a:t>
            </a:r>
            <a:endParaRPr kumimoji="1" lang="ja-JP" altLang="en-US" sz="3600" b="1" dirty="0"/>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16</a:t>
            </a:fld>
            <a:endParaRPr kumimoji="1" lang="ja-JP" altLang="en-US"/>
          </a:p>
        </p:txBody>
      </p:sp>
      <p:sp>
        <p:nvSpPr>
          <p:cNvPr id="3" name="正方形/長方形 2"/>
          <p:cNvSpPr/>
          <p:nvPr/>
        </p:nvSpPr>
        <p:spPr>
          <a:xfrm>
            <a:off x="838200" y="914402"/>
            <a:ext cx="10922000" cy="519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②委員会について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・法人での設置が可能。</a:t>
            </a:r>
            <a:endParaRPr lang="en-US" altLang="ja-JP" sz="2200" dirty="0">
              <a:solidFill>
                <a:prstClr val="black"/>
              </a:solidFill>
            </a:endParaRPr>
          </a:p>
          <a:p>
            <a:pPr>
              <a:lnSpc>
                <a:spcPct val="150000"/>
              </a:lnSpc>
            </a:pPr>
            <a:r>
              <a:rPr lang="ja-JP" altLang="en-US" sz="2200" dirty="0">
                <a:solidFill>
                  <a:prstClr val="black"/>
                </a:solidFill>
              </a:rPr>
              <a:t>・身体拘束等の</a:t>
            </a:r>
            <a:r>
              <a:rPr lang="ja-JP" altLang="en-US" sz="2200" dirty="0">
                <a:solidFill>
                  <a:srgbClr val="FF0000"/>
                </a:solidFill>
              </a:rPr>
              <a:t>実施の有無に関わらず</a:t>
            </a:r>
            <a:r>
              <a:rPr lang="ja-JP" altLang="en-US" sz="2200" dirty="0">
                <a:solidFill>
                  <a:prstClr val="black"/>
                </a:solidFill>
              </a:rPr>
              <a:t>、設置・開催が必要。</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p:txBody>
      </p:sp>
      <p:sp>
        <p:nvSpPr>
          <p:cNvPr id="6" name="円形吹き出し 5"/>
          <p:cNvSpPr/>
          <p:nvPr/>
        </p:nvSpPr>
        <p:spPr>
          <a:xfrm>
            <a:off x="1296893" y="4064747"/>
            <a:ext cx="9735672" cy="1645770"/>
          </a:xfrm>
          <a:prstGeom prst="wedgeEllipseCallout">
            <a:avLst>
              <a:gd name="adj1" fmla="val -31077"/>
              <a:gd name="adj2" fmla="val -584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虐待防止委員会と身体拘束適正化委員会を一体的に開催することは差し支えない。ただし、その場合には</a:t>
            </a:r>
            <a:r>
              <a:rPr lang="ja-JP" altLang="en-US" dirty="0">
                <a:solidFill>
                  <a:schemeClr val="tx1"/>
                </a:solidFill>
                <a:latin typeface="HG丸ｺﾞｼｯｸM-PRO" panose="020F0600000000000000" pitchFamily="50" charset="-128"/>
                <a:ea typeface="HG丸ｺﾞｼｯｸM-PRO" panose="020F0600000000000000" pitchFamily="50" charset="-128"/>
              </a:rPr>
              <a:t>両方の委員会を開催したことが客観的にわかるように、記録を残すこと。</a:t>
            </a:r>
            <a:endParaRPr lang="en-US" altLang="ja-JP" strike="sngStrike"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111679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17</a:t>
            </a:fld>
            <a:endParaRPr kumimoji="1" lang="ja-JP" altLang="en-US"/>
          </a:p>
        </p:txBody>
      </p:sp>
      <p:sp>
        <p:nvSpPr>
          <p:cNvPr id="3" name="正方形/長方形 2"/>
          <p:cNvSpPr/>
          <p:nvPr/>
        </p:nvSpPr>
        <p:spPr>
          <a:xfrm>
            <a:off x="838200" y="914402"/>
            <a:ext cx="10947400" cy="536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③指針の整備</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指針に盛り込む項目</a:t>
            </a:r>
            <a:r>
              <a:rPr lang="en-US" altLang="ja-JP" sz="2200" dirty="0">
                <a:solidFill>
                  <a:prstClr val="black"/>
                </a:solidFill>
              </a:rPr>
              <a:t>】</a:t>
            </a:r>
          </a:p>
          <a:p>
            <a:pPr>
              <a:lnSpc>
                <a:spcPct val="150000"/>
              </a:lnSpc>
            </a:pPr>
            <a:r>
              <a:rPr lang="ja-JP" altLang="en-US" sz="2200" dirty="0">
                <a:solidFill>
                  <a:prstClr val="black"/>
                </a:solidFill>
              </a:rPr>
              <a:t>（１）</a:t>
            </a:r>
            <a:r>
              <a:rPr lang="ja-JP" altLang="en-US" sz="2200" b="1" dirty="0">
                <a:solidFill>
                  <a:schemeClr val="tx1"/>
                </a:solidFill>
              </a:rPr>
              <a:t>事業所における身体拘束等の適正化に関する基本的な考え方</a:t>
            </a:r>
            <a:endParaRPr lang="en-US" altLang="ja-JP" sz="2200" b="1" dirty="0">
              <a:solidFill>
                <a:schemeClr val="tx1"/>
              </a:solidFill>
            </a:endParaRPr>
          </a:p>
          <a:p>
            <a:pPr>
              <a:lnSpc>
                <a:spcPct val="150000"/>
              </a:lnSpc>
            </a:pPr>
            <a:r>
              <a:rPr lang="ja-JP" altLang="en-US" sz="2200" dirty="0">
                <a:solidFill>
                  <a:prstClr val="black"/>
                </a:solidFill>
              </a:rPr>
              <a:t>　　　　・事業所としてどのような考えや姿勢で取組むか</a:t>
            </a:r>
            <a:endParaRPr lang="en-US" altLang="ja-JP" sz="2200" dirty="0">
              <a:solidFill>
                <a:prstClr val="black"/>
              </a:solidFill>
            </a:endParaRPr>
          </a:p>
          <a:p>
            <a:pPr>
              <a:lnSpc>
                <a:spcPct val="150000"/>
              </a:lnSpc>
            </a:pPr>
            <a:r>
              <a:rPr lang="ja-JP" altLang="en-US" sz="2200" dirty="0">
                <a:solidFill>
                  <a:prstClr val="black"/>
                </a:solidFill>
              </a:rPr>
              <a:t>　　　　・どのようなものが身体拘束に該当するか　など</a:t>
            </a:r>
          </a:p>
          <a:p>
            <a:pPr>
              <a:lnSpc>
                <a:spcPct val="150000"/>
              </a:lnSpc>
            </a:pPr>
            <a:r>
              <a:rPr lang="ja-JP" altLang="en-US" sz="2200" dirty="0">
                <a:solidFill>
                  <a:prstClr val="black"/>
                </a:solidFill>
              </a:rPr>
              <a:t>（２）</a:t>
            </a:r>
            <a:r>
              <a:rPr lang="ja-JP" altLang="en-US" sz="2200" b="1" dirty="0">
                <a:solidFill>
                  <a:prstClr val="black"/>
                </a:solidFill>
              </a:rPr>
              <a:t>身体拘束適正化検討委員会その他事業所内の組織に関する事項</a:t>
            </a:r>
            <a:endParaRPr lang="en-US" altLang="ja-JP" sz="2200" b="1" dirty="0">
              <a:solidFill>
                <a:prstClr val="black"/>
              </a:solidFill>
            </a:endParaRPr>
          </a:p>
          <a:p>
            <a:pPr>
              <a:lnSpc>
                <a:spcPct val="150000"/>
              </a:lnSpc>
            </a:pPr>
            <a:r>
              <a:rPr lang="ja-JP" altLang="en-US" sz="2200" dirty="0">
                <a:solidFill>
                  <a:prstClr val="black"/>
                </a:solidFill>
              </a:rPr>
              <a:t>　　　　・委員会の役割や、委員会でどのようなことを検討するのか</a:t>
            </a:r>
            <a:endParaRPr lang="en-US" altLang="ja-JP" sz="2200" dirty="0">
              <a:solidFill>
                <a:prstClr val="black"/>
              </a:solidFill>
            </a:endParaRPr>
          </a:p>
          <a:p>
            <a:pPr>
              <a:lnSpc>
                <a:spcPct val="150000"/>
              </a:lnSpc>
            </a:pPr>
            <a:r>
              <a:rPr lang="ja-JP" altLang="en-US" sz="2200" dirty="0">
                <a:solidFill>
                  <a:prstClr val="black"/>
                </a:solidFill>
              </a:rPr>
              <a:t>　　　　・委員会の構成員・開催頻度　など</a:t>
            </a:r>
          </a:p>
          <a:p>
            <a:pPr>
              <a:lnSpc>
                <a:spcPct val="150000"/>
              </a:lnSpc>
            </a:pPr>
            <a:r>
              <a:rPr lang="ja-JP" altLang="en-US" sz="2200" dirty="0">
                <a:solidFill>
                  <a:prstClr val="black"/>
                </a:solidFill>
              </a:rPr>
              <a:t>（３）</a:t>
            </a:r>
            <a:r>
              <a:rPr lang="ja-JP" altLang="en-US" sz="2200" b="1" dirty="0">
                <a:solidFill>
                  <a:schemeClr val="tx1"/>
                </a:solidFill>
              </a:rPr>
              <a:t>身体拘束等の適正化のための職員研修に関する基本方針</a:t>
            </a:r>
            <a:endParaRPr lang="en-US" altLang="ja-JP" sz="2200" b="1" dirty="0">
              <a:solidFill>
                <a:schemeClr val="tx1"/>
              </a:solidFill>
            </a:endParaRPr>
          </a:p>
          <a:p>
            <a:pPr>
              <a:lnSpc>
                <a:spcPct val="150000"/>
              </a:lnSpc>
            </a:pPr>
            <a:r>
              <a:rPr lang="ja-JP" altLang="en-US" sz="2200" dirty="0">
                <a:solidFill>
                  <a:prstClr val="black"/>
                </a:solidFill>
              </a:rPr>
              <a:t>　　　　・研修の目的や研修の時期・開催頻度</a:t>
            </a:r>
            <a:endParaRPr lang="en-US" altLang="ja-JP" sz="2200" dirty="0">
              <a:solidFill>
                <a:prstClr val="black"/>
              </a:solidFill>
            </a:endParaRPr>
          </a:p>
          <a:p>
            <a:pPr>
              <a:lnSpc>
                <a:spcPct val="150000"/>
              </a:lnSpc>
            </a:pPr>
            <a:r>
              <a:rPr lang="ja-JP" altLang="en-US" sz="2200" dirty="0">
                <a:solidFill>
                  <a:prstClr val="black"/>
                </a:solidFill>
              </a:rPr>
              <a:t>　　　　・記録</a:t>
            </a:r>
          </a:p>
        </p:txBody>
      </p:sp>
      <p:sp>
        <p:nvSpPr>
          <p:cNvPr id="6"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795463255"/>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18</a:t>
            </a:fld>
            <a:endParaRPr kumimoji="1" lang="ja-JP" altLang="en-US"/>
          </a:p>
        </p:txBody>
      </p:sp>
      <p:sp>
        <p:nvSpPr>
          <p:cNvPr id="3" name="正方形/長方形 2"/>
          <p:cNvSpPr/>
          <p:nvPr/>
        </p:nvSpPr>
        <p:spPr>
          <a:xfrm>
            <a:off x="838200" y="914402"/>
            <a:ext cx="10947400" cy="537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（４）</a:t>
            </a:r>
            <a:r>
              <a:rPr lang="ja-JP" altLang="en-US" sz="2200" b="1" dirty="0">
                <a:solidFill>
                  <a:prstClr val="black"/>
                </a:solidFill>
              </a:rPr>
              <a:t>事業所内で発生した身体拘束等の報告方法等の方策に関する基本方針</a:t>
            </a:r>
            <a:endParaRPr lang="en-US" altLang="ja-JP" sz="2200" b="1" dirty="0">
              <a:solidFill>
                <a:prstClr val="black"/>
              </a:solidFill>
            </a:endParaRPr>
          </a:p>
          <a:p>
            <a:pPr>
              <a:lnSpc>
                <a:spcPct val="150000"/>
              </a:lnSpc>
            </a:pPr>
            <a:r>
              <a:rPr lang="ja-JP" altLang="en-US" sz="2200" dirty="0">
                <a:solidFill>
                  <a:prstClr val="black"/>
                </a:solidFill>
              </a:rPr>
              <a:t>　　　　・誰に報告するのか</a:t>
            </a:r>
            <a:endParaRPr lang="en-US" altLang="ja-JP" sz="2200" dirty="0">
              <a:solidFill>
                <a:prstClr val="black"/>
              </a:solidFill>
            </a:endParaRPr>
          </a:p>
          <a:p>
            <a:pPr>
              <a:lnSpc>
                <a:spcPct val="150000"/>
              </a:lnSpc>
            </a:pPr>
            <a:r>
              <a:rPr lang="ja-JP" altLang="en-US" sz="2200" dirty="0">
                <a:solidFill>
                  <a:prstClr val="black"/>
                </a:solidFill>
              </a:rPr>
              <a:t>　　　　・どのように報告するのか（報告するための様式があるか）　など</a:t>
            </a:r>
          </a:p>
          <a:p>
            <a:pPr>
              <a:lnSpc>
                <a:spcPct val="150000"/>
              </a:lnSpc>
            </a:pPr>
            <a:r>
              <a:rPr lang="ja-JP" altLang="en-US" sz="2200" dirty="0">
                <a:solidFill>
                  <a:prstClr val="black"/>
                </a:solidFill>
              </a:rPr>
              <a:t>（５）</a:t>
            </a:r>
            <a:r>
              <a:rPr lang="ja-JP" altLang="en-US" sz="2200" b="1" dirty="0">
                <a:solidFill>
                  <a:prstClr val="black"/>
                </a:solidFill>
              </a:rPr>
              <a:t>身体拘束等発生時の対応に関する基本方針</a:t>
            </a:r>
            <a:endParaRPr lang="en-US" altLang="ja-JP" sz="2200" b="1" dirty="0">
              <a:solidFill>
                <a:prstClr val="black"/>
              </a:solidFill>
            </a:endParaRPr>
          </a:p>
          <a:p>
            <a:pPr>
              <a:lnSpc>
                <a:spcPct val="150000"/>
              </a:lnSpc>
            </a:pPr>
            <a:r>
              <a:rPr lang="ja-JP" altLang="en-US" sz="2200" dirty="0">
                <a:solidFill>
                  <a:prstClr val="black"/>
                </a:solidFill>
              </a:rPr>
              <a:t>　　　　・やむを得ず行う場合とは、どのような場合か</a:t>
            </a:r>
            <a:endParaRPr lang="en-US" altLang="ja-JP" sz="2200" dirty="0">
              <a:solidFill>
                <a:prstClr val="black"/>
              </a:solidFill>
            </a:endParaRPr>
          </a:p>
          <a:p>
            <a:pPr>
              <a:lnSpc>
                <a:spcPct val="150000"/>
              </a:lnSpc>
            </a:pPr>
            <a:r>
              <a:rPr lang="ja-JP" altLang="en-US" sz="2200" dirty="0">
                <a:solidFill>
                  <a:prstClr val="black"/>
                </a:solidFill>
              </a:rPr>
              <a:t>　　　　・どのような手順や手続きをとるか</a:t>
            </a:r>
            <a:endParaRPr lang="en-US" altLang="ja-JP" sz="2200" dirty="0">
              <a:solidFill>
                <a:prstClr val="black"/>
              </a:solidFill>
            </a:endParaRPr>
          </a:p>
          <a:p>
            <a:pPr>
              <a:lnSpc>
                <a:spcPct val="150000"/>
              </a:lnSpc>
            </a:pPr>
            <a:r>
              <a:rPr lang="ja-JP" altLang="en-US" sz="2200" dirty="0">
                <a:solidFill>
                  <a:prstClr val="black"/>
                </a:solidFill>
              </a:rPr>
              <a:t>　　　　・個別支援計画の記載や利用者・家族への説明と同意</a:t>
            </a:r>
            <a:endParaRPr lang="en-US" altLang="ja-JP" sz="2200" dirty="0">
              <a:solidFill>
                <a:prstClr val="black"/>
              </a:solidFill>
            </a:endParaRPr>
          </a:p>
          <a:p>
            <a:pPr>
              <a:lnSpc>
                <a:spcPct val="150000"/>
              </a:lnSpc>
            </a:pPr>
            <a:r>
              <a:rPr lang="ja-JP" altLang="en-US" sz="2200" dirty="0">
                <a:solidFill>
                  <a:prstClr val="black"/>
                </a:solidFill>
              </a:rPr>
              <a:t>　　　　・拘束解除について</a:t>
            </a:r>
            <a:endParaRPr lang="en-US" altLang="ja-JP" sz="2200" dirty="0">
              <a:solidFill>
                <a:prstClr val="black"/>
              </a:solidFill>
            </a:endParaRPr>
          </a:p>
          <a:p>
            <a:pPr>
              <a:lnSpc>
                <a:spcPct val="150000"/>
              </a:lnSpc>
            </a:pPr>
            <a:r>
              <a:rPr lang="ja-JP" altLang="en-US" sz="2200" dirty="0">
                <a:solidFill>
                  <a:prstClr val="black"/>
                </a:solidFill>
              </a:rPr>
              <a:t>　　　　・記録の項目　　など</a:t>
            </a:r>
          </a:p>
        </p:txBody>
      </p:sp>
      <p:sp>
        <p:nvSpPr>
          <p:cNvPr id="7"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196718622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19</a:t>
            </a:fld>
            <a:endParaRPr kumimoji="1" lang="ja-JP" altLang="en-US"/>
          </a:p>
        </p:txBody>
      </p:sp>
      <p:sp>
        <p:nvSpPr>
          <p:cNvPr id="3" name="正方形/長方形 2"/>
          <p:cNvSpPr/>
          <p:nvPr/>
        </p:nvSpPr>
        <p:spPr>
          <a:xfrm>
            <a:off x="838200" y="857947"/>
            <a:ext cx="10947400" cy="5257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（６）</a:t>
            </a:r>
            <a:r>
              <a:rPr lang="ja-JP" altLang="en-US" sz="2200" b="1" dirty="0">
                <a:solidFill>
                  <a:prstClr val="black"/>
                </a:solidFill>
              </a:rPr>
              <a:t>利用者等</a:t>
            </a:r>
            <a:r>
              <a:rPr lang="en-US" altLang="ja-JP" sz="2200" b="1" dirty="0">
                <a:solidFill>
                  <a:prstClr val="black"/>
                </a:solidFill>
              </a:rPr>
              <a:t>(</a:t>
            </a:r>
            <a:r>
              <a:rPr lang="ja-JP" altLang="en-US" sz="2200" b="1" dirty="0">
                <a:solidFill>
                  <a:prstClr val="black"/>
                </a:solidFill>
              </a:rPr>
              <a:t>障害児またはその家族等）に対する当該指針の閲覧に関する基本方針</a:t>
            </a:r>
            <a:endParaRPr lang="en-US" altLang="ja-JP" sz="2200" b="1" dirty="0">
              <a:solidFill>
                <a:prstClr val="black"/>
              </a:solidFill>
            </a:endParaRPr>
          </a:p>
          <a:p>
            <a:pPr>
              <a:lnSpc>
                <a:spcPct val="150000"/>
              </a:lnSpc>
            </a:pPr>
            <a:r>
              <a:rPr lang="ja-JP" altLang="en-US" sz="2200" dirty="0">
                <a:solidFill>
                  <a:prstClr val="black"/>
                </a:solidFill>
              </a:rPr>
              <a:t>　　　　・どのような方法で閲覧できるのか　など</a:t>
            </a:r>
          </a:p>
          <a:p>
            <a:pPr>
              <a:lnSpc>
                <a:spcPct val="150000"/>
              </a:lnSpc>
            </a:pPr>
            <a:r>
              <a:rPr lang="ja-JP" altLang="en-US" sz="2200" dirty="0">
                <a:solidFill>
                  <a:prstClr val="black"/>
                </a:solidFill>
              </a:rPr>
              <a:t>（７）</a:t>
            </a:r>
            <a:r>
              <a:rPr lang="ja-JP" altLang="en-US" sz="2200" b="1" dirty="0">
                <a:solidFill>
                  <a:prstClr val="black"/>
                </a:solidFill>
              </a:rPr>
              <a:t>その他身体拘束等の適正化の推進のために必要な基本方針</a:t>
            </a:r>
            <a:endParaRPr lang="en-US" altLang="ja-JP" sz="2200" b="1" dirty="0">
              <a:solidFill>
                <a:prstClr val="black"/>
              </a:solidFill>
            </a:endParaRPr>
          </a:p>
          <a:p>
            <a:pPr>
              <a:lnSpc>
                <a:spcPct val="150000"/>
              </a:lnSpc>
            </a:pPr>
            <a:r>
              <a:rPr lang="ja-JP" altLang="en-US" sz="2200" dirty="0">
                <a:solidFill>
                  <a:prstClr val="black"/>
                </a:solidFill>
              </a:rPr>
              <a:t>　　　　・身体拘束を行わないために、事業所（法人）全体でどのような取組みを</a:t>
            </a:r>
            <a:endParaRPr lang="en-US" altLang="ja-JP" sz="2200" dirty="0">
              <a:solidFill>
                <a:prstClr val="black"/>
              </a:solidFill>
            </a:endParaRPr>
          </a:p>
          <a:p>
            <a:pPr>
              <a:lnSpc>
                <a:spcPct val="150000"/>
              </a:lnSpc>
            </a:pPr>
            <a:r>
              <a:rPr lang="ja-JP" altLang="en-US" sz="2200" dirty="0">
                <a:solidFill>
                  <a:prstClr val="black"/>
                </a:solidFill>
              </a:rPr>
              <a:t>　　　　行っていくか　など</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ja-JP" altLang="en-US" sz="2200" dirty="0">
                <a:solidFill>
                  <a:prstClr val="black"/>
                </a:solidFill>
              </a:rPr>
              <a:t>④研修について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p:txBody>
      </p:sp>
      <p:sp>
        <p:nvSpPr>
          <p:cNvPr id="7"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
        <p:nvSpPr>
          <p:cNvPr id="6" name="雲 5"/>
          <p:cNvSpPr/>
          <p:nvPr/>
        </p:nvSpPr>
        <p:spPr>
          <a:xfrm>
            <a:off x="4587368" y="3486846"/>
            <a:ext cx="6902824" cy="142129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委員会や研修は、年度に１回ではなく、</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１年に１回</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（前回の開催・実施から１年以内）</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4951835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1086252"/>
            <a:ext cx="10058400" cy="2811622"/>
          </a:xfrm>
        </p:spPr>
        <p:txBody>
          <a:bodyPr/>
          <a:lstStyle/>
          <a:p>
            <a:r>
              <a:rPr kumimoji="1" lang="ja-JP" altLang="en-US" dirty="0"/>
              <a:t>義務化について整理</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a:t>
            </a:fld>
            <a:endParaRPr kumimoji="1" lang="ja-JP" altLang="en-US" dirty="0"/>
          </a:p>
        </p:txBody>
      </p:sp>
    </p:spTree>
    <p:extLst>
      <p:ext uri="{BB962C8B-B14F-4D97-AF65-F5344CB8AC3E}">
        <p14:creationId xmlns:p14="http://schemas.microsoft.com/office/powerpoint/2010/main" val="52986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43057"/>
            <a:ext cx="6695661" cy="571344"/>
          </a:xfrm>
          <a:solidFill>
            <a:schemeClr val="accent6">
              <a:lumMod val="20000"/>
              <a:lumOff val="80000"/>
            </a:schemeClr>
          </a:solidFill>
        </p:spPr>
        <p:txBody>
          <a:bodyPr>
            <a:noAutofit/>
          </a:bodyPr>
          <a:lstStyle/>
          <a:p>
            <a:r>
              <a:rPr lang="ja-JP" altLang="en-US" sz="3600" b="1" dirty="0"/>
              <a:t>３感染症対策の強化</a:t>
            </a:r>
            <a:r>
              <a:rPr kumimoji="1" lang="ja-JP" altLang="en-US" sz="3600" b="1" dirty="0"/>
              <a:t>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20</a:t>
            </a:fld>
            <a:endParaRPr kumimoji="1" lang="ja-JP" altLang="en-US"/>
          </a:p>
        </p:txBody>
      </p:sp>
      <p:sp>
        <p:nvSpPr>
          <p:cNvPr id="3" name="正方形/長方形 2"/>
          <p:cNvSpPr/>
          <p:nvPr/>
        </p:nvSpPr>
        <p:spPr>
          <a:xfrm>
            <a:off x="838200" y="914402"/>
            <a:ext cx="10947400" cy="534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・専任の感染対策を担当する者（感染対策担当者）を決めておく。感染対策担当者は看護師であることが望ましい。</a:t>
            </a:r>
            <a:endParaRPr lang="en-US" altLang="ja-JP" sz="2200" dirty="0">
              <a:solidFill>
                <a:prstClr val="black"/>
              </a:solidFill>
            </a:endParaRPr>
          </a:p>
          <a:p>
            <a:pPr>
              <a:lnSpc>
                <a:spcPct val="150000"/>
              </a:lnSpc>
            </a:pPr>
            <a:r>
              <a:rPr lang="ja-JP" altLang="en-US" sz="2200" dirty="0">
                <a:solidFill>
                  <a:prstClr val="black"/>
                </a:solidFill>
              </a:rPr>
              <a:t>②指針の整備</a:t>
            </a:r>
            <a:endParaRPr lang="en-US" altLang="ja-JP" sz="2200" dirty="0">
              <a:solidFill>
                <a:prstClr val="black"/>
              </a:solidFill>
            </a:endParaRPr>
          </a:p>
          <a:p>
            <a:pPr>
              <a:lnSpc>
                <a:spcPct val="150000"/>
              </a:lnSpc>
            </a:pPr>
            <a:r>
              <a:rPr lang="ja-JP" altLang="en-US" sz="2200" dirty="0">
                <a:solidFill>
                  <a:prstClr val="black"/>
                </a:solidFill>
              </a:rPr>
              <a:t>③研修について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a:p>
            <a:pPr>
              <a:lnSpc>
                <a:spcPct val="150000"/>
              </a:lnSpc>
            </a:pPr>
            <a:r>
              <a:rPr lang="ja-JP" altLang="en-US" sz="2200" dirty="0">
                <a:solidFill>
                  <a:prstClr val="black"/>
                </a:solidFill>
              </a:rPr>
              <a:t>④訓練（シミュレーション）について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p:txBody>
      </p:sp>
    </p:spTree>
    <p:extLst>
      <p:ext uri="{BB962C8B-B14F-4D97-AF65-F5344CB8AC3E}">
        <p14:creationId xmlns:p14="http://schemas.microsoft.com/office/powerpoint/2010/main" val="423862746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12" name="スライド番号プレースホルダー 11"/>
          <p:cNvSpPr>
            <a:spLocks noGrp="1"/>
          </p:cNvSpPr>
          <p:nvPr>
            <p:ph type="sldNum" sz="quarter" idx="12"/>
          </p:nvPr>
        </p:nvSpPr>
        <p:spPr/>
        <p:txBody>
          <a:bodyPr/>
          <a:lstStyle/>
          <a:p>
            <a:fld id="{BD6F1CBD-B437-47E4-8EA4-6A9B6D02C591}" type="slidenum">
              <a:rPr kumimoji="1" lang="ja-JP" altLang="en-US" smtClean="0"/>
              <a:t>21</a:t>
            </a:fld>
            <a:endParaRPr kumimoji="1" lang="ja-JP" altLang="en-US"/>
          </a:p>
        </p:txBody>
      </p:sp>
      <p:sp>
        <p:nvSpPr>
          <p:cNvPr id="3" name="正方形/長方形 2"/>
          <p:cNvSpPr/>
          <p:nvPr/>
        </p:nvSpPr>
        <p:spPr>
          <a:xfrm>
            <a:off x="838200" y="1019179"/>
            <a:ext cx="10947400" cy="526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①業務継続計画（</a:t>
            </a:r>
            <a:r>
              <a:rPr lang="en-US" altLang="ja-JP" sz="2200" dirty="0">
                <a:solidFill>
                  <a:prstClr val="black"/>
                </a:solidFill>
              </a:rPr>
              <a:t>BCP</a:t>
            </a:r>
            <a:r>
              <a:rPr lang="ja-JP" altLang="en-US" sz="2200" dirty="0">
                <a:solidFill>
                  <a:prstClr val="black"/>
                </a:solidFill>
              </a:rPr>
              <a:t>）の策定</a:t>
            </a:r>
            <a:endParaRPr lang="en-US" altLang="ja-JP" sz="2200" dirty="0">
              <a:solidFill>
                <a:prstClr val="black"/>
              </a:solidFill>
            </a:endParaRPr>
          </a:p>
          <a:p>
            <a:pPr>
              <a:lnSpc>
                <a:spcPct val="150000"/>
              </a:lnSpc>
            </a:pPr>
            <a:r>
              <a:rPr lang="ja-JP" altLang="en-US" sz="2200" dirty="0">
                <a:solidFill>
                  <a:prstClr val="black"/>
                </a:solidFill>
              </a:rPr>
              <a:t>・以下の項目を、記載すること。（</a:t>
            </a:r>
            <a:r>
              <a:rPr lang="en-US" altLang="ja-JP" sz="2200" dirty="0">
                <a:solidFill>
                  <a:prstClr val="black"/>
                </a:solidFill>
              </a:rPr>
              <a:t>※</a:t>
            </a:r>
            <a:r>
              <a:rPr lang="ja-JP" altLang="en-US" sz="2200" dirty="0">
                <a:solidFill>
                  <a:prstClr val="black"/>
                </a:solidFill>
              </a:rPr>
              <a:t>事業所の実態に沿った内容に適宜見直す）</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ja-JP" altLang="en-US" sz="2200" dirty="0">
                <a:solidFill>
                  <a:prstClr val="black"/>
                </a:solidFill>
              </a:rPr>
              <a:t>・感染症及び災害の業務継続計画を一体的に作成することは可</a:t>
            </a:r>
            <a:endParaRPr lang="en-US" altLang="ja-JP" sz="22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669515008"/>
              </p:ext>
            </p:extLst>
          </p:nvPr>
        </p:nvGraphicFramePr>
        <p:xfrm>
          <a:off x="1289558" y="2178454"/>
          <a:ext cx="10203942" cy="3510021"/>
        </p:xfrm>
        <a:graphic>
          <a:graphicData uri="http://schemas.openxmlformats.org/drawingml/2006/table">
            <a:tbl>
              <a:tblPr firstRow="1" bandRow="1">
                <a:tableStyleId>{1E171933-4619-4E11-9A3F-F7608DF75F80}</a:tableStyleId>
              </a:tblPr>
              <a:tblGrid>
                <a:gridCol w="5101971">
                  <a:extLst>
                    <a:ext uri="{9D8B030D-6E8A-4147-A177-3AD203B41FA5}">
                      <a16:colId xmlns:a16="http://schemas.microsoft.com/office/drawing/2014/main" val="2771578024"/>
                    </a:ext>
                  </a:extLst>
                </a:gridCol>
                <a:gridCol w="5101971">
                  <a:extLst>
                    <a:ext uri="{9D8B030D-6E8A-4147-A177-3AD203B41FA5}">
                      <a16:colId xmlns:a16="http://schemas.microsoft.com/office/drawing/2014/main" val="1603270824"/>
                    </a:ext>
                  </a:extLst>
                </a:gridCol>
              </a:tblGrid>
              <a:tr h="532853">
                <a:tc>
                  <a:txBody>
                    <a:bodyPr/>
                    <a:lstStyle/>
                    <a:p>
                      <a:pPr algn="ctr"/>
                      <a:r>
                        <a:rPr kumimoji="1" lang="ja-JP" altLang="en-US" sz="2000" dirty="0">
                          <a:solidFill>
                            <a:schemeClr val="tx1"/>
                          </a:solidFill>
                        </a:rPr>
                        <a:t>感染症に係る業務継続計画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solidFill>
                            <a:schemeClr val="tx1"/>
                          </a:solidFill>
                        </a:rPr>
                        <a:t>災害に係る業務継続計画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938231"/>
                  </a:ext>
                </a:extLst>
              </a:tr>
              <a:tr h="1079621">
                <a:tc>
                  <a:txBody>
                    <a:bodyPr/>
                    <a:lstStyle/>
                    <a:p>
                      <a:r>
                        <a:rPr kumimoji="1" lang="en-US" altLang="ja-JP" sz="2000" dirty="0"/>
                        <a:t>a</a:t>
                      </a:r>
                      <a:r>
                        <a:rPr kumimoji="1" lang="en-US" altLang="ja-JP" sz="2000" baseline="0" dirty="0"/>
                        <a:t> </a:t>
                      </a:r>
                      <a:r>
                        <a:rPr kumimoji="1" lang="ja-JP" altLang="en-US" sz="2000" dirty="0"/>
                        <a:t>平時からの備え（体制構築・整備、感染症防止に向けた取組の実施、備蓄品の確保等）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a</a:t>
                      </a:r>
                      <a:r>
                        <a:rPr kumimoji="1" lang="en-US" altLang="ja-JP" sz="2000" baseline="0" dirty="0"/>
                        <a:t> </a:t>
                      </a:r>
                      <a:r>
                        <a:rPr kumimoji="1" lang="ja-JP" altLang="en-US" sz="2000" baseline="0" dirty="0"/>
                        <a:t>平常時の対応</a:t>
                      </a:r>
                      <a:r>
                        <a:rPr kumimoji="1" lang="ja-JP" altLang="en-US" sz="2000" dirty="0"/>
                        <a:t>（建物・設備の安全対策、電気・水道等のライフラインが停止した場合の対策、必要品の備蓄等）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284823"/>
                  </a:ext>
                </a:extLst>
              </a:tr>
              <a:tr h="755734">
                <a:tc>
                  <a:txBody>
                    <a:bodyPr/>
                    <a:lstStyle/>
                    <a:p>
                      <a:r>
                        <a:rPr kumimoji="1" lang="en-US" altLang="ja-JP" sz="2000" dirty="0"/>
                        <a:t>b </a:t>
                      </a:r>
                      <a:r>
                        <a:rPr kumimoji="1" lang="ja-JP" altLang="en-US" sz="2000" dirty="0"/>
                        <a:t>初動対応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b </a:t>
                      </a:r>
                      <a:r>
                        <a:rPr kumimoji="1" lang="ja-JP" altLang="en-US" sz="2000" dirty="0"/>
                        <a:t>緊急時の対応（業務継続計画発動基準、対応体制等）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756353"/>
                  </a:ext>
                </a:extLst>
              </a:tr>
              <a:tr h="1141813">
                <a:tc>
                  <a:txBody>
                    <a:bodyPr/>
                    <a:lstStyle/>
                    <a:p>
                      <a:r>
                        <a:rPr kumimoji="1" lang="en-US" altLang="ja-JP" sz="2000" dirty="0"/>
                        <a:t>c</a:t>
                      </a:r>
                      <a:r>
                        <a:rPr kumimoji="1" lang="ja-JP" altLang="en-US" sz="2000" baseline="0" dirty="0"/>
                        <a:t> 感染拡大防止体制の確立（保健所との連携、濃厚接触者への対応、関係者との情報共有等）</a:t>
                      </a:r>
                      <a:endParaRPr kumimoji="1"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c</a:t>
                      </a:r>
                      <a:r>
                        <a:rPr kumimoji="1" lang="ja-JP" altLang="en-US" sz="2000" baseline="0" dirty="0"/>
                        <a:t> 他施設及び地域との連携</a:t>
                      </a:r>
                      <a:endParaRPr kumimoji="1"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148035"/>
                  </a:ext>
                </a:extLst>
              </a:tr>
            </a:tbl>
          </a:graphicData>
        </a:graphic>
      </p:graphicFrame>
    </p:spTree>
    <p:extLst>
      <p:ext uri="{BB962C8B-B14F-4D97-AF65-F5344CB8AC3E}">
        <p14:creationId xmlns:p14="http://schemas.microsoft.com/office/powerpoint/2010/main" val="49914153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22</a:t>
            </a:fld>
            <a:endParaRPr kumimoji="1" lang="ja-JP" altLang="en-US"/>
          </a:p>
        </p:txBody>
      </p:sp>
      <p:sp>
        <p:nvSpPr>
          <p:cNvPr id="3" name="正方形/長方形 2"/>
          <p:cNvSpPr/>
          <p:nvPr/>
        </p:nvSpPr>
        <p:spPr>
          <a:xfrm>
            <a:off x="1003300" y="1028701"/>
            <a:ext cx="109474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HP】</a:t>
            </a:r>
          </a:p>
          <a:p>
            <a:pPr>
              <a:lnSpc>
                <a:spcPct val="150000"/>
              </a:lnSpc>
            </a:pPr>
            <a:r>
              <a:rPr lang="ja-JP" altLang="en-US" sz="2200" dirty="0">
                <a:solidFill>
                  <a:prstClr val="black"/>
                </a:solidFill>
              </a:rPr>
              <a:t>○障害福祉サービス事業所等における自然災害発生時の業務継続ガイドライン等</a:t>
            </a:r>
          </a:p>
          <a:p>
            <a:pPr>
              <a:lnSpc>
                <a:spcPct val="150000"/>
              </a:lnSpc>
            </a:pPr>
            <a:r>
              <a:rPr lang="ja-JP" altLang="en-US" sz="2200" dirty="0">
                <a:solidFill>
                  <a:prstClr val="black"/>
                </a:solidFill>
              </a:rPr>
              <a:t>　　</a:t>
            </a:r>
            <a:r>
              <a:rPr lang="en-US" altLang="ja-JP" sz="2200" dirty="0">
                <a:solidFill>
                  <a:prstClr val="black"/>
                </a:solidFill>
                <a:hlinkClick r:id="rId2"/>
              </a:rPr>
              <a:t>https://www.mhlw.go.jp/stf/newpage_17517.html</a:t>
            </a:r>
            <a:endParaRPr lang="en-US" altLang="ja-JP" sz="2200" dirty="0">
              <a:solidFill>
                <a:prstClr val="black"/>
              </a:solidFill>
            </a:endParaRPr>
          </a:p>
          <a:p>
            <a:pPr>
              <a:lnSpc>
                <a:spcPct val="150000"/>
              </a:lnSpc>
            </a:pPr>
            <a:r>
              <a:rPr lang="ja-JP" altLang="en-US" sz="2200" dirty="0">
                <a:solidFill>
                  <a:prstClr val="black"/>
                </a:solidFill>
              </a:rPr>
              <a:t>○感染対策マニュアル・業務継続ガイドライン等</a:t>
            </a:r>
            <a:endParaRPr lang="en-US" altLang="ja-JP" sz="2200" dirty="0">
              <a:solidFill>
                <a:prstClr val="black"/>
              </a:solidFill>
            </a:endParaRPr>
          </a:p>
          <a:p>
            <a:pPr>
              <a:lnSpc>
                <a:spcPct val="150000"/>
              </a:lnSpc>
            </a:pPr>
            <a:r>
              <a:rPr lang="ja-JP" altLang="en-US" sz="2200" dirty="0">
                <a:solidFill>
                  <a:prstClr val="black"/>
                </a:solidFill>
              </a:rPr>
              <a:t>　　</a:t>
            </a:r>
            <a:r>
              <a:rPr lang="en-US" altLang="ja-JP" sz="2200" dirty="0">
                <a:solidFill>
                  <a:prstClr val="black"/>
                </a:solidFill>
                <a:hlinkClick r:id="rId3"/>
              </a:rPr>
              <a:t>https://www.mhlw.go.jp/stf/newpage_15758.html</a:t>
            </a:r>
            <a:endParaRPr lang="en-US" altLang="ja-JP" sz="2200" dirty="0">
              <a:solidFill>
                <a:prstClr val="black"/>
              </a:solidFill>
            </a:endParaRPr>
          </a:p>
          <a:p>
            <a:pPr>
              <a:lnSpc>
                <a:spcPct val="150000"/>
              </a:lnSpc>
            </a:pPr>
            <a:endParaRPr lang="en-US" altLang="ja-JP" sz="2200" dirty="0">
              <a:solidFill>
                <a:prstClr val="black"/>
              </a:solidFill>
            </a:endParaRPr>
          </a:p>
        </p:txBody>
      </p:sp>
      <p:sp>
        <p:nvSpPr>
          <p:cNvPr id="5" name="爆発 1 4"/>
          <p:cNvSpPr/>
          <p:nvPr/>
        </p:nvSpPr>
        <p:spPr>
          <a:xfrm>
            <a:off x="4500281" y="1201986"/>
            <a:ext cx="6993219" cy="2365967"/>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感染症・災害のいずれか又は両方の</a:t>
            </a:r>
            <a:endParaRPr kumimoji="1" lang="en-US" altLang="ja-JP" dirty="0">
              <a:solidFill>
                <a:schemeClr val="tx1"/>
              </a:solidFill>
            </a:endParaRPr>
          </a:p>
          <a:p>
            <a:pPr algn="ctr"/>
            <a:r>
              <a:rPr kumimoji="1" lang="ja-JP" altLang="en-US" dirty="0">
                <a:solidFill>
                  <a:schemeClr val="tx1"/>
                </a:solidFill>
              </a:rPr>
              <a:t>業務継続計画が未策定の場合、</a:t>
            </a:r>
            <a:r>
              <a:rPr kumimoji="1" lang="ja-JP" altLang="en-US" b="1" u="sng" dirty="0">
                <a:solidFill>
                  <a:srgbClr val="FF0000"/>
                </a:solidFill>
              </a:rPr>
              <a:t>減算</a:t>
            </a:r>
            <a:r>
              <a:rPr kumimoji="1" lang="ja-JP" altLang="en-US" dirty="0">
                <a:solidFill>
                  <a:schemeClr val="tx1"/>
                </a:solidFill>
              </a:rPr>
              <a:t>になります。</a:t>
            </a:r>
          </a:p>
        </p:txBody>
      </p:sp>
    </p:spTree>
    <p:extLst>
      <p:ext uri="{BB962C8B-B14F-4D97-AF65-F5344CB8AC3E}">
        <p14:creationId xmlns:p14="http://schemas.microsoft.com/office/powerpoint/2010/main" val="1430157318"/>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23</a:t>
            </a:fld>
            <a:endParaRPr kumimoji="1" lang="ja-JP" altLang="en-US"/>
          </a:p>
        </p:txBody>
      </p:sp>
      <p:sp>
        <p:nvSpPr>
          <p:cNvPr id="3" name="正方形/長方形 2"/>
          <p:cNvSpPr/>
          <p:nvPr/>
        </p:nvSpPr>
        <p:spPr>
          <a:xfrm>
            <a:off x="838200" y="1039144"/>
            <a:ext cx="109474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latin typeface="+mn-ea"/>
              </a:rPr>
              <a:t>②研修について</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・業務継続計画の具体的内容を職員に共有すること。</a:t>
            </a:r>
          </a:p>
          <a:p>
            <a:pPr>
              <a:lnSpc>
                <a:spcPct val="150000"/>
              </a:lnSpc>
            </a:pPr>
            <a:r>
              <a:rPr lang="ja-JP" altLang="en-US" sz="2200" dirty="0">
                <a:solidFill>
                  <a:prstClr val="black"/>
                </a:solidFill>
                <a:latin typeface="+mn-ea"/>
              </a:rPr>
              <a:t>・</a:t>
            </a:r>
            <a:r>
              <a:rPr lang="ja-JP" altLang="en-US" sz="2200" dirty="0">
                <a:solidFill>
                  <a:srgbClr val="FF0000"/>
                </a:solidFill>
                <a:latin typeface="+mn-ea"/>
              </a:rPr>
              <a:t>定期的に実施</a:t>
            </a:r>
            <a:r>
              <a:rPr lang="ja-JP" altLang="en-US" sz="2200" dirty="0">
                <a:solidFill>
                  <a:prstClr val="black"/>
                </a:solidFill>
                <a:latin typeface="+mn-ea"/>
              </a:rPr>
              <a:t>し、</a:t>
            </a:r>
            <a:r>
              <a:rPr lang="ja-JP" altLang="en-US" sz="2200" dirty="0">
                <a:solidFill>
                  <a:srgbClr val="FF0000"/>
                </a:solidFill>
                <a:latin typeface="+mn-ea"/>
              </a:rPr>
              <a:t>記録</a:t>
            </a:r>
            <a:r>
              <a:rPr lang="ja-JP" altLang="en-US" sz="2200" dirty="0">
                <a:solidFill>
                  <a:prstClr val="black"/>
                </a:solidFill>
                <a:latin typeface="+mn-ea"/>
              </a:rPr>
              <a:t>を残す。すべての従業者が参加することが望ましい。</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③訓練（シミュレーション）について</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・事業所内の役割分担の確認や、感染症や災害の発生時に実践する支援の演習等を実施すること。</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a:t>
            </a:r>
            <a:r>
              <a:rPr lang="ja-JP" altLang="en-US" sz="2200" dirty="0">
                <a:solidFill>
                  <a:srgbClr val="FF0000"/>
                </a:solidFill>
                <a:latin typeface="+mn-ea"/>
              </a:rPr>
              <a:t>定期的に実施</a:t>
            </a:r>
            <a:r>
              <a:rPr lang="ja-JP" altLang="en-US" sz="2200" dirty="0">
                <a:solidFill>
                  <a:prstClr val="black"/>
                </a:solidFill>
                <a:latin typeface="+mn-ea"/>
              </a:rPr>
              <a:t>し、</a:t>
            </a:r>
            <a:r>
              <a:rPr lang="ja-JP" altLang="en-US" sz="2200" dirty="0">
                <a:solidFill>
                  <a:srgbClr val="FF0000"/>
                </a:solidFill>
                <a:latin typeface="+mn-ea"/>
              </a:rPr>
              <a:t>記録</a:t>
            </a:r>
            <a:r>
              <a:rPr lang="ja-JP" altLang="en-US" sz="2200" dirty="0">
                <a:solidFill>
                  <a:prstClr val="black"/>
                </a:solidFill>
                <a:latin typeface="+mn-ea"/>
              </a:rPr>
              <a:t>を残す。すべての従業者が参加することが望ましい。</a:t>
            </a:r>
            <a:endParaRPr lang="en-US" altLang="ja-JP" sz="2200" dirty="0">
              <a:solidFill>
                <a:prstClr val="black"/>
              </a:solidFill>
              <a:latin typeface="+mn-ea"/>
            </a:endParaRPr>
          </a:p>
          <a:p>
            <a:pPr>
              <a:lnSpc>
                <a:spcPct val="150000"/>
              </a:lnSpc>
            </a:pPr>
            <a:endParaRPr lang="en-US" altLang="ja-JP" sz="2200" dirty="0">
              <a:solidFill>
                <a:prstClr val="black"/>
              </a:solidFill>
              <a:latin typeface="+mn-ea"/>
            </a:endParaRPr>
          </a:p>
          <a:p>
            <a:pPr>
              <a:lnSpc>
                <a:spcPct val="150000"/>
              </a:lnSpc>
            </a:pPr>
            <a:endParaRPr lang="en-US" altLang="ja-JP" sz="2200" dirty="0">
              <a:solidFill>
                <a:prstClr val="black"/>
              </a:solidFill>
              <a:latin typeface="+mn-ea"/>
            </a:endParaRPr>
          </a:p>
          <a:p>
            <a:pPr>
              <a:lnSpc>
                <a:spcPct val="150000"/>
              </a:lnSpc>
            </a:pPr>
            <a:endParaRPr lang="en-US" altLang="ja-JP" sz="2200" dirty="0">
              <a:solidFill>
                <a:prstClr val="black"/>
              </a:solidFill>
            </a:endParaRPr>
          </a:p>
        </p:txBody>
      </p:sp>
      <p:sp>
        <p:nvSpPr>
          <p:cNvPr id="6" name="円形吹き出し 5"/>
          <p:cNvSpPr/>
          <p:nvPr/>
        </p:nvSpPr>
        <p:spPr>
          <a:xfrm>
            <a:off x="1615327" y="4864864"/>
            <a:ext cx="9101045" cy="1317779"/>
          </a:xfrm>
          <a:prstGeom prst="wedgeEllipseCallout">
            <a:avLst>
              <a:gd name="adj1" fmla="val -31077"/>
              <a:gd name="adj2" fmla="val -584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丸ｺﾞｼｯｸM-PRO" panose="020F0600000000000000" pitchFamily="50" charset="-128"/>
                <a:ea typeface="HG丸ｺﾞｼｯｸM-PRO" panose="020F0600000000000000" pitchFamily="50" charset="-128"/>
              </a:rPr>
              <a:t>業務継続計画における研修・訓練は、それぞれ実施したことがわかるように記録を整備すること</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358765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8F2D-F750-8DBF-C2E8-D04974D69A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C848BF-47FB-AEC0-C3AB-2BFAD1000B7D}"/>
              </a:ext>
            </a:extLst>
          </p:cNvPr>
          <p:cNvSpPr>
            <a:spLocks noGrp="1"/>
          </p:cNvSpPr>
          <p:nvPr>
            <p:ph type="title"/>
          </p:nvPr>
        </p:nvSpPr>
        <p:spPr>
          <a:xfrm>
            <a:off x="838200" y="343057"/>
            <a:ext cx="6914322" cy="685644"/>
          </a:xfrm>
          <a:solidFill>
            <a:schemeClr val="accent2">
              <a:lumMod val="20000"/>
              <a:lumOff val="80000"/>
            </a:schemeClr>
          </a:solidFill>
        </p:spPr>
        <p:txBody>
          <a:bodyPr>
            <a:normAutofit fontScale="90000"/>
          </a:bodyPr>
          <a:lstStyle/>
          <a:p>
            <a:r>
              <a:rPr lang="ja-JP" altLang="en-US" sz="3600" b="1" dirty="0"/>
              <a:t>５情報公表制度（</a:t>
            </a:r>
            <a:r>
              <a:rPr lang="en-US" altLang="ja-JP" sz="3600" b="1" dirty="0"/>
              <a:t>WAM</a:t>
            </a:r>
            <a:r>
              <a:rPr lang="ja-JP" altLang="en-US" sz="3600" b="1" dirty="0"/>
              <a:t>　</a:t>
            </a:r>
            <a:r>
              <a:rPr lang="en-US" altLang="ja-JP" sz="3600" b="1" dirty="0"/>
              <a:t>NET</a:t>
            </a:r>
            <a:r>
              <a:rPr lang="ja-JP" altLang="en-US" sz="3600" b="1" dirty="0"/>
              <a:t>）について</a:t>
            </a:r>
            <a:endParaRPr kumimoji="1" lang="ja-JP" altLang="en-US" sz="3600" b="1" dirty="0"/>
          </a:p>
        </p:txBody>
      </p:sp>
      <p:sp>
        <p:nvSpPr>
          <p:cNvPr id="4" name="スライド番号プレースホルダー 3">
            <a:extLst>
              <a:ext uri="{FF2B5EF4-FFF2-40B4-BE49-F238E27FC236}">
                <a16:creationId xmlns:a16="http://schemas.microsoft.com/office/drawing/2014/main" id="{8B56999D-7E23-E54C-8665-138BFCE00BC8}"/>
              </a:ext>
            </a:extLst>
          </p:cNvPr>
          <p:cNvSpPr>
            <a:spLocks noGrp="1"/>
          </p:cNvSpPr>
          <p:nvPr>
            <p:ph type="sldNum" sz="quarter" idx="12"/>
          </p:nvPr>
        </p:nvSpPr>
        <p:spPr/>
        <p:txBody>
          <a:bodyPr/>
          <a:lstStyle/>
          <a:p>
            <a:fld id="{BD6F1CBD-B437-47E4-8EA4-6A9B6D02C591}" type="slidenum">
              <a:rPr kumimoji="1" lang="ja-JP" altLang="en-US" smtClean="0"/>
              <a:t>24</a:t>
            </a:fld>
            <a:endParaRPr kumimoji="1" lang="ja-JP" altLang="en-US"/>
          </a:p>
        </p:txBody>
      </p:sp>
      <p:sp>
        <p:nvSpPr>
          <p:cNvPr id="5" name="コンテンツ プレースホルダー 2">
            <a:extLst>
              <a:ext uri="{FF2B5EF4-FFF2-40B4-BE49-F238E27FC236}">
                <a16:creationId xmlns:a16="http://schemas.microsoft.com/office/drawing/2014/main" id="{59F6596A-34A1-FF45-CBD0-095F919724DA}"/>
              </a:ext>
            </a:extLst>
          </p:cNvPr>
          <p:cNvSpPr txBox="1">
            <a:spLocks/>
          </p:cNvSpPr>
          <p:nvPr/>
        </p:nvSpPr>
        <p:spPr>
          <a:xfrm>
            <a:off x="507650" y="1514570"/>
            <a:ext cx="10704833" cy="4754774"/>
          </a:xfrm>
          <a:prstGeom prst="rect">
            <a:avLst/>
          </a:prstGeom>
          <a:solidFill>
            <a:schemeClr val="bg1"/>
          </a:solidFill>
          <a:ln>
            <a:no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対象：全サービス</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減算される単位数</a:t>
            </a:r>
          </a:p>
          <a:p>
            <a:pPr marL="180000" indent="0">
              <a:lnSpc>
                <a:spcPct val="100000"/>
              </a:lnSpc>
              <a:spcBef>
                <a:spcPts val="0"/>
              </a:spcBef>
              <a:spcAft>
                <a:spcPts val="0"/>
              </a:spcAft>
              <a:buClr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○所定単位数の１００分の１０</a:t>
            </a:r>
          </a:p>
          <a:p>
            <a:pPr marL="472600" lvl="1" indent="0">
              <a:lnSpc>
                <a:spcPct val="100000"/>
              </a:lnSpc>
              <a:spcBef>
                <a:spcPts val="0"/>
              </a:spcBef>
              <a:spcAft>
                <a:spcPts val="0"/>
              </a:spcAft>
              <a:buClrTx/>
              <a:buFont typeface="Calibri" pitchFamily="34" charset="0"/>
              <a:buNone/>
            </a:pPr>
            <a:r>
              <a:rPr lang="ja-JP" altLang="en-US" dirty="0">
                <a:solidFill>
                  <a:prstClr val="black"/>
                </a:solidFill>
                <a:latin typeface="游ゴシック" panose="020F0502020204030204"/>
                <a:ea typeface="游ゴシック" panose="020B0400000000000000" pitchFamily="50" charset="-128"/>
              </a:rPr>
              <a:t>障害者支援施設（施設入所支援のほか、障害者支援施設が行う各サービスを含む）、療養介護、共同生活援助、宿泊型自立訓練、障害児入所施設</a:t>
            </a:r>
          </a:p>
          <a:p>
            <a:pPr marL="180000" indent="0">
              <a:lnSpc>
                <a:spcPct val="100000"/>
              </a:lnSpc>
              <a:spcBef>
                <a:spcPts val="0"/>
              </a:spcBef>
              <a:spcAft>
                <a:spcPts val="0"/>
              </a:spcAft>
              <a:buClr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○所定単位数の１００分の５</a:t>
            </a:r>
          </a:p>
          <a:p>
            <a:pPr marL="472600" lvl="1" indent="0">
              <a:lnSpc>
                <a:spcPct val="100000"/>
              </a:lnSpc>
              <a:spcBef>
                <a:spcPts val="0"/>
              </a:spcBef>
              <a:spcAft>
                <a:spcPts val="0"/>
              </a:spcAft>
              <a:buClrTx/>
              <a:buFont typeface="Calibri" pitchFamily="34" charset="0"/>
              <a:buNone/>
            </a:pPr>
            <a:r>
              <a:rPr lang="ja-JP" altLang="en-US" sz="1600" dirty="0">
                <a:solidFill>
                  <a:prstClr val="black"/>
                </a:solidFill>
                <a:latin typeface="游ゴシック" panose="020F0502020204030204"/>
                <a:ea typeface="游ゴシック" panose="020B0400000000000000" pitchFamily="50" charset="-128"/>
              </a:rPr>
              <a:t>居宅介護、重度訪問介護、同行援護、行動援護、重度障害者等包括支援、生活介護、短期入所、自立訓練（宿泊型自立訓練を除く）、就労移行支援、就労選択支援、就労継続支援</a:t>
            </a:r>
            <a:r>
              <a:rPr lang="en-US" altLang="ja-JP" sz="1600" dirty="0">
                <a:solidFill>
                  <a:prstClr val="black"/>
                </a:solidFill>
                <a:latin typeface="游ゴシック" panose="020F0502020204030204"/>
                <a:ea typeface="游ゴシック" panose="020B0400000000000000" pitchFamily="50" charset="-128"/>
              </a:rPr>
              <a:t>A</a:t>
            </a:r>
            <a:r>
              <a:rPr lang="ja-JP" altLang="en-US" sz="1600" dirty="0">
                <a:solidFill>
                  <a:prstClr val="black"/>
                </a:solidFill>
                <a:latin typeface="游ゴシック" panose="020F0502020204030204"/>
                <a:ea typeface="游ゴシック" panose="020B0400000000000000" pitchFamily="50" charset="-128"/>
              </a:rPr>
              <a:t>型、就労継続支援</a:t>
            </a:r>
            <a:r>
              <a:rPr lang="en-US" altLang="ja-JP" sz="1600" dirty="0">
                <a:solidFill>
                  <a:prstClr val="black"/>
                </a:solidFill>
                <a:latin typeface="游ゴシック" panose="020F0502020204030204"/>
                <a:ea typeface="游ゴシック" panose="020B0400000000000000" pitchFamily="50" charset="-128"/>
              </a:rPr>
              <a:t>B</a:t>
            </a:r>
            <a:r>
              <a:rPr lang="ja-JP" altLang="en-US" sz="1600" dirty="0">
                <a:solidFill>
                  <a:prstClr val="black"/>
                </a:solidFill>
                <a:latin typeface="游ゴシック" panose="020F0502020204030204"/>
                <a:ea typeface="游ゴシック" panose="020B0400000000000000" pitchFamily="50" charset="-128"/>
              </a:rPr>
              <a:t>型、就労定着支援、自立生活援助、計画相談支援、地域移行支援、地域定着支援、障害児相談支援、児童発達支援、放課後デイサービス、居宅訪問型児童発達支援、保育所等訪問支援</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減算が適用される要件</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　</a:t>
            </a:r>
            <a:r>
              <a:rPr lang="ja-JP" altLang="en-US" sz="1800" dirty="0">
                <a:solidFill>
                  <a:srgbClr val="00B0F0"/>
                </a:solidFill>
                <a:latin typeface="游ゴシック" panose="020F0502020204030204"/>
                <a:ea typeface="游ゴシック" panose="020B0400000000000000" pitchFamily="50" charset="-128"/>
              </a:rPr>
              <a:t>指定更新や運営指導等において確認され、指導したにも関わらず、事業所が報告を行わない場合</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srgbClr val="00B0F0"/>
                </a:solidFill>
                <a:latin typeface="游ゴシック" panose="020F0502020204030204"/>
                <a:ea typeface="游ゴシック" panose="020B0400000000000000" pitchFamily="50" charset="-128"/>
              </a:rPr>
              <a:t>　新規指定時において、期日までに事業所が報告を行わない場合</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減算の適用期間</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　　減算の適用開始月：指定更新月（例：指定更新日</a:t>
            </a:r>
            <a:r>
              <a:rPr lang="en-US" altLang="ja-JP" sz="1800" dirty="0">
                <a:solidFill>
                  <a:prstClr val="black"/>
                </a:solidFill>
                <a:latin typeface="游ゴシック" panose="020F0502020204030204"/>
                <a:ea typeface="游ゴシック" panose="020B0400000000000000" pitchFamily="50" charset="-128"/>
              </a:rPr>
              <a:t>4</a:t>
            </a:r>
            <a:r>
              <a:rPr lang="ja-JP" altLang="en-US" sz="1800" dirty="0">
                <a:solidFill>
                  <a:prstClr val="black"/>
                </a:solidFill>
                <a:latin typeface="游ゴシック" panose="020F0502020204030204"/>
                <a:ea typeface="游ゴシック" panose="020B0400000000000000" pitchFamily="50" charset="-128"/>
              </a:rPr>
              <a:t>月１日なら、</a:t>
            </a:r>
            <a:r>
              <a:rPr lang="en-US" altLang="ja-JP" sz="1800" dirty="0">
                <a:solidFill>
                  <a:prstClr val="black"/>
                </a:solidFill>
                <a:latin typeface="游ゴシック" panose="020F0502020204030204"/>
                <a:ea typeface="游ゴシック" panose="020B0400000000000000" pitchFamily="50" charset="-128"/>
              </a:rPr>
              <a:t>4</a:t>
            </a:r>
            <a:r>
              <a:rPr lang="ja-JP" altLang="en-US" sz="1800" dirty="0">
                <a:solidFill>
                  <a:prstClr val="black"/>
                </a:solidFill>
                <a:latin typeface="游ゴシック" panose="020F0502020204030204"/>
                <a:ea typeface="游ゴシック" panose="020B0400000000000000" pitchFamily="50" charset="-128"/>
              </a:rPr>
              <a:t>月から）</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　　　　　　　　　　　新規指定月の翌々月もしくは運営指導月の翌々月</a:t>
            </a:r>
          </a:p>
          <a:p>
            <a:pPr marL="180000" indent="0">
              <a:lnSpc>
                <a:spcPct val="100000"/>
              </a:lnSpc>
              <a:spcBef>
                <a:spcPts val="0"/>
              </a:spcBef>
              <a:spcAft>
                <a:spcPts val="0"/>
              </a:spcAft>
              <a:buClrTx/>
              <a:buSzTx/>
              <a:buFont typeface="Calibri" panose="020F0502020204030204" pitchFamily="34" charset="0"/>
              <a:buNone/>
            </a:pPr>
            <a:r>
              <a:rPr lang="ja-JP" altLang="en-US" sz="1800" dirty="0">
                <a:solidFill>
                  <a:prstClr val="black"/>
                </a:solidFill>
                <a:latin typeface="游ゴシック" panose="020F0502020204030204"/>
                <a:ea typeface="游ゴシック" panose="020B0400000000000000" pitchFamily="50" charset="-128"/>
              </a:rPr>
              <a:t>　　減算の適用終了月：事業所情報の登録が確認された月</a:t>
            </a:r>
            <a:endParaRPr lang="en-US" altLang="ja-JP" sz="1800" dirty="0">
              <a:solidFill>
                <a:prstClr val="black"/>
              </a:solidFill>
              <a:latin typeface="游ゴシック"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F13A7C80-DC81-A5CB-B1E6-D91C7B0BE124}"/>
              </a:ext>
            </a:extLst>
          </p:cNvPr>
          <p:cNvSpPr txBox="1"/>
          <p:nvPr/>
        </p:nvSpPr>
        <p:spPr>
          <a:xfrm>
            <a:off x="5560639" y="1344449"/>
            <a:ext cx="6123711" cy="830997"/>
          </a:xfrm>
          <a:prstGeom prst="rect">
            <a:avLst/>
          </a:prstGeom>
          <a:solidFill>
            <a:schemeClr val="accent1">
              <a:lumMod val="40000"/>
              <a:lumOff val="60000"/>
            </a:schemeClr>
          </a:solidFill>
          <a:ln>
            <a:solidFill>
              <a:schemeClr val="accent5"/>
            </a:solidFill>
          </a:ln>
        </p:spPr>
        <p:txBody>
          <a:bodyPr wrap="square" rtlCol="0">
            <a:spAutoFit/>
          </a:bodyPr>
          <a:lstStyle/>
          <a:p>
            <a:r>
              <a:rPr kumimoji="1" lang="ja-JP" altLang="en-US" sz="1600" dirty="0"/>
              <a:t>＜</a:t>
            </a:r>
            <a:r>
              <a:rPr kumimoji="1" lang="en-US" altLang="ja-JP" sz="1600" b="1" dirty="0"/>
              <a:t>CHECK</a:t>
            </a:r>
            <a:r>
              <a:rPr kumimoji="1" lang="ja-JP" altLang="en-US" sz="1600" dirty="0"/>
              <a:t>＞</a:t>
            </a:r>
            <a:endParaRPr kumimoji="1" lang="en-US" altLang="ja-JP" sz="1600" dirty="0"/>
          </a:p>
          <a:p>
            <a:r>
              <a:rPr kumimoji="1" lang="ja-JP" altLang="en-US" sz="1600" dirty="0"/>
              <a:t>・直近の財務状況資料は必ず掲載してください。</a:t>
            </a:r>
            <a:endParaRPr kumimoji="1" lang="en-US" altLang="ja-JP" sz="1600" dirty="0"/>
          </a:p>
          <a:p>
            <a:r>
              <a:rPr kumimoji="1" lang="ja-JP" altLang="en-US" sz="1600" dirty="0"/>
              <a:t>・社福法人も就労事業会計については</a:t>
            </a:r>
            <a:r>
              <a:rPr kumimoji="1" lang="en-US" altLang="ja-JP" sz="1600" dirty="0"/>
              <a:t>WAM NET</a:t>
            </a:r>
            <a:r>
              <a:rPr kumimoji="1" lang="ja-JP" altLang="en-US" sz="1600" dirty="0"/>
              <a:t>に掲載してください。</a:t>
            </a:r>
          </a:p>
        </p:txBody>
      </p:sp>
    </p:spTree>
    <p:extLst>
      <p:ext uri="{BB962C8B-B14F-4D97-AF65-F5344CB8AC3E}">
        <p14:creationId xmlns:p14="http://schemas.microsoft.com/office/powerpoint/2010/main" val="50213763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383-9B74-5AAC-5030-73376A1C057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271DA8B-E36C-A02D-A681-F66E3890DF7C}"/>
              </a:ext>
            </a:extLst>
          </p:cNvPr>
          <p:cNvSpPr>
            <a:spLocks noGrp="1"/>
          </p:cNvSpPr>
          <p:nvPr>
            <p:ph type="sldNum" sz="quarter" idx="12"/>
          </p:nvPr>
        </p:nvSpPr>
        <p:spPr/>
        <p:txBody>
          <a:bodyPr/>
          <a:lstStyle/>
          <a:p>
            <a:fld id="{BD6F1CBD-B437-47E4-8EA4-6A9B6D02C591}" type="slidenum">
              <a:rPr kumimoji="1" lang="ja-JP" altLang="en-US" smtClean="0"/>
              <a:t>25</a:t>
            </a:fld>
            <a:endParaRPr kumimoji="1" lang="ja-JP" altLang="en-US"/>
          </a:p>
        </p:txBody>
      </p:sp>
      <p:pic>
        <p:nvPicPr>
          <p:cNvPr id="6" name="図 5">
            <a:extLst>
              <a:ext uri="{FF2B5EF4-FFF2-40B4-BE49-F238E27FC236}">
                <a16:creationId xmlns:a16="http://schemas.microsoft.com/office/drawing/2014/main" id="{8DFA0E04-029D-6D8C-61B7-B97228FFF4EB}"/>
              </a:ext>
            </a:extLst>
          </p:cNvPr>
          <p:cNvPicPr>
            <a:picLocks noChangeAspect="1"/>
          </p:cNvPicPr>
          <p:nvPr/>
        </p:nvPicPr>
        <p:blipFill>
          <a:blip r:embed="rId2"/>
          <a:stretch>
            <a:fillRect/>
          </a:stretch>
        </p:blipFill>
        <p:spPr>
          <a:xfrm>
            <a:off x="600961" y="452487"/>
            <a:ext cx="10359040" cy="6405513"/>
          </a:xfrm>
          <a:prstGeom prst="rect">
            <a:avLst/>
          </a:prstGeom>
        </p:spPr>
      </p:pic>
      <p:sp>
        <p:nvSpPr>
          <p:cNvPr id="2" name="タイトル 1">
            <a:extLst>
              <a:ext uri="{FF2B5EF4-FFF2-40B4-BE49-F238E27FC236}">
                <a16:creationId xmlns:a16="http://schemas.microsoft.com/office/drawing/2014/main" id="{393C509C-D0B1-96D5-429B-571AA1575D86}"/>
              </a:ext>
            </a:extLst>
          </p:cNvPr>
          <p:cNvSpPr>
            <a:spLocks noGrp="1"/>
          </p:cNvSpPr>
          <p:nvPr>
            <p:ph type="title"/>
          </p:nvPr>
        </p:nvSpPr>
        <p:spPr>
          <a:xfrm>
            <a:off x="667624" y="28281"/>
            <a:ext cx="6914322" cy="685644"/>
          </a:xfrm>
          <a:solidFill>
            <a:schemeClr val="accent2">
              <a:lumMod val="20000"/>
              <a:lumOff val="80000"/>
            </a:schemeClr>
          </a:solidFill>
        </p:spPr>
        <p:txBody>
          <a:bodyPr>
            <a:normAutofit fontScale="90000"/>
          </a:bodyPr>
          <a:lstStyle/>
          <a:p>
            <a:r>
              <a:rPr lang="ja-JP" altLang="en-US" sz="3600" b="1" dirty="0"/>
              <a:t>５情報公表制度（</a:t>
            </a:r>
            <a:r>
              <a:rPr lang="en-US" altLang="ja-JP" sz="3600" b="1" dirty="0"/>
              <a:t>WAM</a:t>
            </a:r>
            <a:r>
              <a:rPr lang="ja-JP" altLang="en-US" sz="3600" b="1" dirty="0"/>
              <a:t>　</a:t>
            </a:r>
            <a:r>
              <a:rPr lang="en-US" altLang="ja-JP" sz="3600" b="1" dirty="0"/>
              <a:t>NET</a:t>
            </a:r>
            <a:r>
              <a:rPr lang="ja-JP" altLang="en-US" sz="3600" b="1" dirty="0"/>
              <a:t>）について</a:t>
            </a:r>
            <a:endParaRPr kumimoji="1" lang="ja-JP" altLang="en-US" sz="3600" b="1" dirty="0"/>
          </a:p>
        </p:txBody>
      </p:sp>
    </p:spTree>
    <p:extLst>
      <p:ext uri="{BB962C8B-B14F-4D97-AF65-F5344CB8AC3E}">
        <p14:creationId xmlns:p14="http://schemas.microsoft.com/office/powerpoint/2010/main" val="2037326572"/>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08E915-4142-FC86-1D0C-68EF52CABA63}"/>
              </a:ext>
            </a:extLst>
          </p:cNvPr>
          <p:cNvSpPr>
            <a:spLocks noGrp="1"/>
          </p:cNvSpPr>
          <p:nvPr>
            <p:ph type="sldNum" sz="quarter" idx="12"/>
          </p:nvPr>
        </p:nvSpPr>
        <p:spPr/>
        <p:txBody>
          <a:bodyPr/>
          <a:lstStyle/>
          <a:p>
            <a:fld id="{BD6F1CBD-B437-47E4-8EA4-6A9B6D02C591}" type="slidenum">
              <a:rPr kumimoji="1" lang="ja-JP" altLang="en-US" smtClean="0"/>
              <a:t>26</a:t>
            </a:fld>
            <a:endParaRPr kumimoji="1" lang="ja-JP" altLang="en-US" dirty="0"/>
          </a:p>
        </p:txBody>
      </p:sp>
      <p:pic>
        <p:nvPicPr>
          <p:cNvPr id="6" name="図 5" descr="グラフ が含まれている画像&#10;&#10;AI 生成コンテンツは誤りを含む可能性があります。">
            <a:extLst>
              <a:ext uri="{FF2B5EF4-FFF2-40B4-BE49-F238E27FC236}">
                <a16:creationId xmlns:a16="http://schemas.microsoft.com/office/drawing/2014/main" id="{4FE90FD7-1A02-6283-D1A4-B637C974BE30}"/>
              </a:ext>
            </a:extLst>
          </p:cNvPr>
          <p:cNvPicPr>
            <a:picLocks noChangeAspect="1"/>
          </p:cNvPicPr>
          <p:nvPr/>
        </p:nvPicPr>
        <p:blipFill>
          <a:blip r:embed="rId2"/>
          <a:stretch>
            <a:fillRect/>
          </a:stretch>
        </p:blipFill>
        <p:spPr>
          <a:xfrm>
            <a:off x="452488" y="98219"/>
            <a:ext cx="10312922" cy="6544128"/>
          </a:xfrm>
          <a:prstGeom prst="rect">
            <a:avLst/>
          </a:prstGeom>
        </p:spPr>
      </p:pic>
      <p:sp>
        <p:nvSpPr>
          <p:cNvPr id="4" name="テキスト ボックス 3">
            <a:extLst>
              <a:ext uri="{FF2B5EF4-FFF2-40B4-BE49-F238E27FC236}">
                <a16:creationId xmlns:a16="http://schemas.microsoft.com/office/drawing/2014/main" id="{2813AEC1-3576-0F76-D9E7-BEA61393DF9C}"/>
              </a:ext>
            </a:extLst>
          </p:cNvPr>
          <p:cNvSpPr txBox="1"/>
          <p:nvPr/>
        </p:nvSpPr>
        <p:spPr>
          <a:xfrm>
            <a:off x="9953823" y="1613118"/>
            <a:ext cx="2070247" cy="1815882"/>
          </a:xfrm>
          <a:prstGeom prst="rect">
            <a:avLst/>
          </a:prstGeom>
          <a:solidFill>
            <a:schemeClr val="accent1">
              <a:lumMod val="40000"/>
              <a:lumOff val="60000"/>
            </a:schemeClr>
          </a:solidFill>
          <a:ln>
            <a:solidFill>
              <a:schemeClr val="accent5"/>
            </a:solidFill>
          </a:ln>
        </p:spPr>
        <p:txBody>
          <a:bodyPr wrap="square" rtlCol="0">
            <a:spAutoFit/>
          </a:bodyPr>
          <a:lstStyle/>
          <a:p>
            <a:r>
              <a:rPr kumimoji="1" lang="ja-JP" altLang="en-US" sz="1600" dirty="0"/>
              <a:t>＜</a:t>
            </a:r>
            <a:r>
              <a:rPr kumimoji="1" lang="en-US" altLang="ja-JP" sz="1600" b="1" dirty="0"/>
              <a:t>CHECK</a:t>
            </a:r>
            <a:r>
              <a:rPr kumimoji="1" lang="ja-JP" altLang="en-US" sz="1600" dirty="0"/>
              <a:t>＞</a:t>
            </a:r>
            <a:endParaRPr kumimoji="1" lang="en-US" altLang="ja-JP" sz="1600" dirty="0"/>
          </a:p>
          <a:p>
            <a:r>
              <a:rPr kumimoji="1" lang="ja-JP" altLang="en-US" sz="1600" dirty="0"/>
              <a:t>・経営情報の報告は決算月によって異なります！</a:t>
            </a:r>
            <a:endParaRPr kumimoji="1" lang="en-US" altLang="ja-JP" sz="1600" dirty="0"/>
          </a:p>
          <a:p>
            <a:r>
              <a:rPr kumimoji="1" lang="ja-JP" altLang="en-US" sz="1600" dirty="0"/>
              <a:t>・決算後、</a:t>
            </a:r>
            <a:r>
              <a:rPr kumimoji="1" lang="en-US" altLang="ja-JP" sz="1600" dirty="0"/>
              <a:t>3</a:t>
            </a:r>
            <a:r>
              <a:rPr kumimoji="1" lang="ja-JP" altLang="en-US" sz="1600" dirty="0"/>
              <a:t>月以内に忘れずに報告をしてください。</a:t>
            </a:r>
          </a:p>
        </p:txBody>
      </p:sp>
    </p:spTree>
    <p:extLst>
      <p:ext uri="{BB962C8B-B14F-4D97-AF65-F5344CB8AC3E}">
        <p14:creationId xmlns:p14="http://schemas.microsoft.com/office/powerpoint/2010/main" val="366459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5156200" cy="571344"/>
          </a:xfrm>
          <a:solidFill>
            <a:schemeClr val="accent2">
              <a:lumMod val="20000"/>
              <a:lumOff val="80000"/>
            </a:schemeClr>
          </a:solidFill>
        </p:spPr>
        <p:txBody>
          <a:bodyPr>
            <a:normAutofit/>
          </a:bodyPr>
          <a:lstStyle/>
          <a:p>
            <a:r>
              <a:rPr lang="ja-JP" altLang="en-US" sz="3600" b="1" dirty="0"/>
              <a:t>６ハラスメント対策の強化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27</a:t>
            </a:fld>
            <a:endParaRPr kumimoji="1" lang="ja-JP" altLang="en-US"/>
          </a:p>
        </p:txBody>
      </p:sp>
      <p:sp>
        <p:nvSpPr>
          <p:cNvPr id="3" name="正方形/長方形 2"/>
          <p:cNvSpPr/>
          <p:nvPr/>
        </p:nvSpPr>
        <p:spPr>
          <a:xfrm>
            <a:off x="1003300" y="1028701"/>
            <a:ext cx="10947400" cy="511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HP】</a:t>
            </a:r>
          </a:p>
          <a:p>
            <a:pPr>
              <a:lnSpc>
                <a:spcPct val="150000"/>
              </a:lnSpc>
            </a:pPr>
            <a:r>
              <a:rPr lang="ja-JP" altLang="en-US" sz="2200" dirty="0">
                <a:solidFill>
                  <a:prstClr val="black"/>
                </a:solidFill>
              </a:rPr>
              <a:t>○職場におけるハラスメントの防止のために</a:t>
            </a:r>
            <a:endParaRPr lang="en-US" altLang="ja-JP" sz="2200" dirty="0">
              <a:solidFill>
                <a:prstClr val="black"/>
              </a:solidFill>
            </a:endParaRPr>
          </a:p>
          <a:p>
            <a:pPr>
              <a:lnSpc>
                <a:spcPct val="150000"/>
              </a:lnSpc>
            </a:pPr>
            <a:r>
              <a:rPr lang="en-US" altLang="ja-JP" sz="2200" dirty="0">
                <a:solidFill>
                  <a:prstClr val="black"/>
                </a:solidFill>
                <a:hlinkClick r:id="rId2"/>
              </a:rPr>
              <a:t>https://www.mhlw.go.jp/stf/seisakunitsuite/bunya/koyou_roudou/koyoukintou/seisaku06/index.html</a:t>
            </a:r>
            <a:endParaRPr lang="en-US" altLang="ja-JP" sz="2200" dirty="0">
              <a:solidFill>
                <a:prstClr val="black"/>
              </a:solidFill>
            </a:endParaRPr>
          </a:p>
        </p:txBody>
      </p:sp>
      <p:sp>
        <p:nvSpPr>
          <p:cNvPr id="5" name="テキスト ボックス 4">
            <a:extLst>
              <a:ext uri="{FF2B5EF4-FFF2-40B4-BE49-F238E27FC236}">
                <a16:creationId xmlns:a16="http://schemas.microsoft.com/office/drawing/2014/main" id="{08CA6D7E-3BFD-A0FF-A621-1E19B9E84939}"/>
              </a:ext>
            </a:extLst>
          </p:cNvPr>
          <p:cNvSpPr txBox="1"/>
          <p:nvPr/>
        </p:nvSpPr>
        <p:spPr>
          <a:xfrm>
            <a:off x="1003300" y="1519996"/>
            <a:ext cx="10374283" cy="707886"/>
          </a:xfrm>
          <a:prstGeom prst="rect">
            <a:avLst/>
          </a:prstGeom>
          <a:solidFill>
            <a:schemeClr val="tx2">
              <a:lumMod val="20000"/>
              <a:lumOff val="80000"/>
            </a:schemeClr>
          </a:solidFill>
        </p:spPr>
        <p:txBody>
          <a:bodyPr wrap="square" rtlCol="0">
            <a:spAutoFit/>
          </a:bodyPr>
          <a:lstStyle/>
          <a:p>
            <a:r>
              <a:rPr lang="en-US" altLang="ja-JP" sz="2000" dirty="0"/>
              <a:t>※</a:t>
            </a:r>
            <a:r>
              <a:rPr lang="ja-JP" altLang="en-US" sz="2000" dirty="0"/>
              <a:t>カスタマーハラスメント及び求職者等に対するセクシャルハラスメント対策、パワーハラスメント</a:t>
            </a:r>
            <a:endParaRPr lang="en-US" altLang="ja-JP" sz="2000" dirty="0"/>
          </a:p>
          <a:p>
            <a:r>
              <a:rPr lang="ja-JP" altLang="en-US" sz="2000" dirty="0"/>
              <a:t>　 対策が事業者の義務になっています</a:t>
            </a:r>
            <a:r>
              <a:rPr lang="en-US" altLang="ja-JP" sz="2000" dirty="0"/>
              <a:t>!</a:t>
            </a:r>
          </a:p>
        </p:txBody>
      </p:sp>
    </p:spTree>
    <p:extLst>
      <p:ext uri="{BB962C8B-B14F-4D97-AF65-F5344CB8AC3E}">
        <p14:creationId xmlns:p14="http://schemas.microsoft.com/office/powerpoint/2010/main" val="372618198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a:t>
            </a:r>
            <a:r>
              <a:rPr kumimoji="1" lang="ja-JP" altLang="en-US" dirty="0"/>
              <a:t>指摘事項</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28</a:t>
            </a:fld>
            <a:endParaRPr kumimoji="1" lang="ja-JP" altLang="en-US"/>
          </a:p>
        </p:txBody>
      </p:sp>
    </p:spTree>
    <p:extLst>
      <p:ext uri="{BB962C8B-B14F-4D97-AF65-F5344CB8AC3E}">
        <p14:creationId xmlns:p14="http://schemas.microsoft.com/office/powerpoint/2010/main" val="36310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420007"/>
            <a:ext cx="6052456" cy="571344"/>
          </a:xfrm>
          <a:solidFill>
            <a:srgbClr val="FFFF00"/>
          </a:solidFill>
        </p:spPr>
        <p:txBody>
          <a:bodyPr>
            <a:normAutofit fontScale="90000"/>
          </a:bodyPr>
          <a:lstStyle/>
          <a:p>
            <a:r>
              <a:rPr lang="ja-JP" altLang="en-US" sz="3200" b="1" dirty="0"/>
              <a:t>人員（勤務体制一覧表）に関すること</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29</a:t>
            </a:fld>
            <a:endParaRPr kumimoji="1" lang="ja-JP" altLang="en-US"/>
          </a:p>
        </p:txBody>
      </p:sp>
      <p:sp>
        <p:nvSpPr>
          <p:cNvPr id="3" name="正方形/長方形 2"/>
          <p:cNvSpPr/>
          <p:nvPr/>
        </p:nvSpPr>
        <p:spPr>
          <a:xfrm>
            <a:off x="838201" y="1331842"/>
            <a:ext cx="10374282" cy="4820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勤務体制一覧表の作成</a:t>
            </a:r>
            <a:r>
              <a:rPr lang="en-US" altLang="ja-JP" sz="2200" dirty="0">
                <a:solidFill>
                  <a:prstClr val="black"/>
                </a:solidFill>
              </a:rPr>
              <a:t>】</a:t>
            </a:r>
          </a:p>
          <a:p>
            <a:pPr lvl="0">
              <a:lnSpc>
                <a:spcPct val="150000"/>
              </a:lnSpc>
            </a:pPr>
            <a:r>
              <a:rPr lang="ja-JP" altLang="en-US" sz="2200" dirty="0">
                <a:solidFill>
                  <a:prstClr val="black"/>
                </a:solidFill>
              </a:rPr>
              <a:t>①法人ごとではなく、</a:t>
            </a:r>
            <a:r>
              <a:rPr lang="ja-JP" altLang="en-US" sz="2200" dirty="0">
                <a:solidFill>
                  <a:srgbClr val="FF0000"/>
                </a:solidFill>
              </a:rPr>
              <a:t>事業所（サービス）ごと</a:t>
            </a:r>
            <a:r>
              <a:rPr lang="ja-JP" altLang="en-US" sz="2200" dirty="0">
                <a:solidFill>
                  <a:prstClr val="black"/>
                </a:solidFill>
              </a:rPr>
              <a:t>に作成すること。</a:t>
            </a:r>
            <a:endParaRPr lang="en-US" altLang="ja-JP" sz="2200" dirty="0">
              <a:solidFill>
                <a:prstClr val="black"/>
              </a:solidFill>
            </a:endParaRPr>
          </a:p>
          <a:p>
            <a:pPr lvl="0">
              <a:lnSpc>
                <a:spcPct val="150000"/>
              </a:lnSpc>
            </a:pPr>
            <a:r>
              <a:rPr lang="ja-JP" altLang="en-US" sz="2200" dirty="0">
                <a:solidFill>
                  <a:prstClr val="black"/>
                </a:solidFill>
              </a:rPr>
              <a:t>②常勤・非常勤の別は、法人ごとではなく、事業所ごとに判断して記載する。</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4" name="コンテンツ プレースホルダー 2">
            <a:extLst>
              <a:ext uri="{FF2B5EF4-FFF2-40B4-BE49-F238E27FC236}">
                <a16:creationId xmlns:a16="http://schemas.microsoft.com/office/drawing/2014/main" id="{DD2E0A0D-6DC4-8A68-DC30-E2AFFD6E1F8A}"/>
              </a:ext>
            </a:extLst>
          </p:cNvPr>
          <p:cNvSpPr txBox="1">
            <a:spLocks/>
          </p:cNvSpPr>
          <p:nvPr/>
        </p:nvSpPr>
        <p:spPr>
          <a:xfrm>
            <a:off x="735978" y="3028530"/>
            <a:ext cx="10813765" cy="2349014"/>
          </a:xfrm>
          <a:prstGeom prst="rect">
            <a:avLst/>
          </a:prstGeom>
          <a:ln>
            <a:solidFill>
              <a:schemeClr val="tx1"/>
            </a:solid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180000">
              <a:lnSpc>
                <a:spcPct val="150000"/>
              </a:lnSpc>
              <a:spcBef>
                <a:spcPts val="600"/>
              </a:spcBef>
              <a:spcAft>
                <a:spcPts val="0"/>
              </a:spcAft>
              <a:buClrTx/>
              <a:buSzTx/>
              <a:buFont typeface="Wingdings" panose="05000000000000000000" pitchFamily="2" charset="2"/>
              <a:buChar char="u"/>
            </a:pPr>
            <a:r>
              <a:rPr lang="ja-JP" altLang="en-US" b="1" dirty="0">
                <a:solidFill>
                  <a:schemeClr val="tx1"/>
                </a:solidFill>
              </a:rPr>
              <a:t>勤務体制一覧表</a:t>
            </a:r>
            <a:r>
              <a:rPr lang="ja-JP" altLang="en-US" dirty="0">
                <a:solidFill>
                  <a:prstClr val="black"/>
                </a:solidFill>
                <a:latin typeface="游ゴシック" panose="020F0502020204030204"/>
                <a:ea typeface="游ゴシック" panose="020B0400000000000000" pitchFamily="50" charset="-128"/>
              </a:rPr>
              <a:t>は、事業所単位で</a:t>
            </a:r>
            <a:r>
              <a:rPr lang="ja-JP" altLang="en-US" b="1" u="sng" dirty="0">
                <a:solidFill>
                  <a:srgbClr val="FF0000"/>
                </a:solidFill>
                <a:latin typeface="游ゴシック" panose="020F0502020204030204"/>
                <a:ea typeface="游ゴシック" panose="020B0400000000000000" pitchFamily="50" charset="-128"/>
              </a:rPr>
              <a:t>月毎作成</a:t>
            </a:r>
            <a:r>
              <a:rPr lang="ja-JP" altLang="en-US" dirty="0">
                <a:solidFill>
                  <a:prstClr val="black"/>
                </a:solidFill>
                <a:latin typeface="游ゴシック" panose="020F0502020204030204"/>
                <a:ea typeface="游ゴシック" panose="020B0400000000000000" pitchFamily="50" charset="-128"/>
              </a:rPr>
              <a:t>し、作成に当たっては以下の点に留意ください。</a:t>
            </a:r>
            <a:endParaRPr lang="en-US" altLang="ja-JP" dirty="0">
              <a:solidFill>
                <a:prstClr val="black"/>
              </a:solidFill>
              <a:latin typeface="游ゴシック" panose="020F0502020204030204"/>
              <a:ea typeface="游ゴシック" panose="020B0400000000000000" pitchFamily="50" charset="-128"/>
            </a:endParaRPr>
          </a:p>
          <a:p>
            <a:pPr marL="849788" lvl="2" indent="-285750">
              <a:lnSpc>
                <a:spcPct val="100000"/>
              </a:lnSpc>
              <a:spcBef>
                <a:spcPts val="0"/>
              </a:spcBef>
              <a:spcAft>
                <a:spcPts val="0"/>
              </a:spcAft>
              <a:buClrTx/>
              <a:buFont typeface="Arial" panose="020B0604020202020204" pitchFamily="34" charset="0"/>
              <a:buChar char="•"/>
            </a:pPr>
            <a:r>
              <a:rPr lang="ja-JP" altLang="en-US" sz="2000" dirty="0">
                <a:solidFill>
                  <a:prstClr val="black"/>
                </a:solidFill>
                <a:latin typeface="游ゴシック" panose="020F0502020204030204"/>
                <a:ea typeface="游ゴシック" panose="020B0400000000000000" pitchFamily="50" charset="-128"/>
              </a:rPr>
              <a:t>すべての従業者（管理者・サビ管・医師・看護師・調理員等）を記載すること。</a:t>
            </a:r>
            <a:endParaRPr lang="en-US" altLang="ja-JP" sz="2000" dirty="0">
              <a:solidFill>
                <a:prstClr val="black"/>
              </a:solidFill>
              <a:latin typeface="游ゴシック" panose="020F0502020204030204"/>
              <a:ea typeface="游ゴシック" panose="020B0400000000000000" pitchFamily="50" charset="-128"/>
            </a:endParaRPr>
          </a:p>
          <a:p>
            <a:pPr marL="849788" lvl="2" indent="-285750">
              <a:lnSpc>
                <a:spcPct val="100000"/>
              </a:lnSpc>
              <a:spcBef>
                <a:spcPts val="0"/>
              </a:spcBef>
              <a:spcAft>
                <a:spcPts val="0"/>
              </a:spcAft>
              <a:buClrTx/>
              <a:buFont typeface="Arial" panose="020B0604020202020204" pitchFamily="34" charset="0"/>
              <a:buChar char="•"/>
            </a:pPr>
            <a:r>
              <a:rPr lang="ja-JP" altLang="en-US" sz="2000" dirty="0">
                <a:solidFill>
                  <a:prstClr val="black"/>
                </a:solidFill>
                <a:latin typeface="游ゴシック" panose="020F0502020204030204"/>
                <a:ea typeface="游ゴシック" panose="020B0400000000000000" pitchFamily="50" charset="-128"/>
              </a:rPr>
              <a:t>従業者の日々の勤務時間、常勤・非常勤の別、職種、兼務関係を明記すること。</a:t>
            </a:r>
            <a:endParaRPr lang="en-US" altLang="ja-JP" sz="2000" dirty="0">
              <a:solidFill>
                <a:prstClr val="black"/>
              </a:solidFill>
              <a:latin typeface="游ゴシック" panose="020F0502020204030204"/>
              <a:ea typeface="游ゴシック" panose="020B0400000000000000" pitchFamily="50" charset="-128"/>
            </a:endParaRPr>
          </a:p>
          <a:p>
            <a:pPr marL="849788" lvl="2" indent="-285750">
              <a:lnSpc>
                <a:spcPct val="100000"/>
              </a:lnSpc>
              <a:spcBef>
                <a:spcPts val="0"/>
              </a:spcBef>
              <a:spcAft>
                <a:spcPts val="0"/>
              </a:spcAft>
              <a:buClrTx/>
              <a:buFont typeface="Arial" panose="020B0604020202020204" pitchFamily="34" charset="0"/>
              <a:buChar char="•"/>
            </a:pPr>
            <a:r>
              <a:rPr lang="ja-JP" altLang="en-US" sz="2000" dirty="0">
                <a:solidFill>
                  <a:prstClr val="black"/>
                </a:solidFill>
                <a:latin typeface="游ゴシック" panose="020F0502020204030204"/>
                <a:ea typeface="游ゴシック" panose="020B0400000000000000" pitchFamily="50" charset="-128"/>
              </a:rPr>
              <a:t>法人代表や役員が従業者として勤務する場合は、その時間を記載すること。</a:t>
            </a:r>
            <a:endParaRPr lang="en-US" altLang="ja-JP" sz="2000" dirty="0">
              <a:solidFill>
                <a:prstClr val="black"/>
              </a:solidFill>
              <a:latin typeface="游ゴシック" panose="020F0502020204030204"/>
              <a:ea typeface="游ゴシック" panose="020B0400000000000000" pitchFamily="50" charset="-128"/>
            </a:endParaRPr>
          </a:p>
          <a:p>
            <a:pPr marL="180000">
              <a:lnSpc>
                <a:spcPct val="100000"/>
              </a:lnSpc>
              <a:spcAft>
                <a:spcPts val="0"/>
              </a:spcAft>
              <a:buClrTx/>
              <a:buSzTx/>
              <a:buFont typeface="Wingdings" panose="05000000000000000000" pitchFamily="2" charset="2"/>
              <a:buChar char="u"/>
            </a:pPr>
            <a:r>
              <a:rPr lang="ja-JP" altLang="en-US" dirty="0">
                <a:solidFill>
                  <a:prstClr val="black"/>
                </a:solidFill>
                <a:latin typeface="游ゴシック" panose="020F0502020204030204"/>
                <a:ea typeface="游ゴシック" panose="020B0400000000000000" pitchFamily="50" charset="-128"/>
              </a:rPr>
              <a:t>勤務予定表・実績表により、人員の基準配置や加算要件を満たす人員配置となっているかを確認してください。</a:t>
            </a:r>
            <a:endParaRPr lang="en-US" altLang="ja-JP" dirty="0">
              <a:solidFill>
                <a:prstClr val="black"/>
              </a:solidFill>
              <a:latin typeface="游ゴシック" panose="020F0502020204030204"/>
              <a:ea typeface="游ゴシック" panose="020B0400000000000000" pitchFamily="50" charset="-128"/>
            </a:endParaRPr>
          </a:p>
          <a:p>
            <a:pPr marL="0" indent="0">
              <a:lnSpc>
                <a:spcPct val="150000"/>
              </a:lnSpc>
              <a:spcBef>
                <a:spcPts val="0"/>
              </a:spcBef>
              <a:spcAft>
                <a:spcPts val="0"/>
              </a:spcAft>
              <a:buClrTx/>
              <a:buSzTx/>
              <a:buFont typeface="Calibri" panose="020F0502020204030204" pitchFamily="34" charset="0"/>
              <a:buNone/>
            </a:pPr>
            <a:endParaRPr lang="en-US" altLang="ja-JP" sz="1800" dirty="0">
              <a:solidFill>
                <a:prstClr val="black"/>
              </a:solidFill>
              <a:latin typeface="游ゴシック" panose="020F0502020204030204"/>
              <a:ea typeface="游ゴシック" panose="020B0400000000000000" pitchFamily="50" charset="-128"/>
            </a:endParaRPr>
          </a:p>
          <a:p>
            <a:pPr marL="0" indent="0">
              <a:lnSpc>
                <a:spcPct val="150000"/>
              </a:lnSpc>
              <a:spcBef>
                <a:spcPts val="0"/>
              </a:spcBef>
              <a:spcAft>
                <a:spcPts val="0"/>
              </a:spcAft>
              <a:buClrTx/>
              <a:buSzTx/>
              <a:buFont typeface="Calibri" panose="020F0502020204030204" pitchFamily="34" charset="0"/>
              <a:buNone/>
            </a:pPr>
            <a:endParaRPr lang="en-US" altLang="ja-JP" sz="1800" dirty="0">
              <a:solidFill>
                <a:prstClr val="black"/>
              </a:solidFill>
              <a:latin typeface="游ゴシック" panose="020F0502020204030204"/>
              <a:ea typeface="游ゴシック" panose="020B0400000000000000" pitchFamily="50" charset="-128"/>
            </a:endParaRPr>
          </a:p>
          <a:p>
            <a:pPr marL="0" indent="0">
              <a:lnSpc>
                <a:spcPct val="150000"/>
              </a:lnSpc>
              <a:spcBef>
                <a:spcPts val="0"/>
              </a:spcBef>
              <a:spcAft>
                <a:spcPts val="0"/>
              </a:spcAft>
              <a:buClrTx/>
              <a:buSzTx/>
              <a:buFont typeface="Calibri" panose="020F0502020204030204" pitchFamily="34" charset="0"/>
              <a:buNone/>
            </a:pPr>
            <a:endParaRPr lang="en-US" altLang="ja-JP" sz="1800" dirty="0">
              <a:solidFill>
                <a:prstClr val="black"/>
              </a:solidFill>
              <a:latin typeface="游ゴシック" panose="020F0502020204030204"/>
              <a:ea typeface="游ゴシック" panose="020B0400000000000000" pitchFamily="50" charset="-128"/>
            </a:endParaRPr>
          </a:p>
        </p:txBody>
      </p:sp>
      <p:pic>
        <p:nvPicPr>
          <p:cNvPr id="9" name="図 8">
            <a:extLst>
              <a:ext uri="{FF2B5EF4-FFF2-40B4-BE49-F238E27FC236}">
                <a16:creationId xmlns:a16="http://schemas.microsoft.com/office/drawing/2014/main" id="{303292A6-CBA6-CAE0-013F-2F21148D3C6A}"/>
              </a:ext>
            </a:extLst>
          </p:cNvPr>
          <p:cNvPicPr>
            <a:picLocks noChangeAspect="1"/>
          </p:cNvPicPr>
          <p:nvPr/>
        </p:nvPicPr>
        <p:blipFill rotWithShape="1">
          <a:blip r:embed="rId2"/>
          <a:srcRect t="10948" b="20252"/>
          <a:stretch/>
        </p:blipFill>
        <p:spPr>
          <a:xfrm>
            <a:off x="6443417" y="5041262"/>
            <a:ext cx="3857309" cy="1498448"/>
          </a:xfrm>
          <a:prstGeom prst="rect">
            <a:avLst/>
          </a:prstGeom>
          <a:ln>
            <a:solidFill>
              <a:schemeClr val="tx1"/>
            </a:solidFill>
          </a:ln>
        </p:spPr>
      </p:pic>
      <p:sp>
        <p:nvSpPr>
          <p:cNvPr id="10" name="爆発: 8 pt 9">
            <a:extLst>
              <a:ext uri="{FF2B5EF4-FFF2-40B4-BE49-F238E27FC236}">
                <a16:creationId xmlns:a16="http://schemas.microsoft.com/office/drawing/2014/main" id="{D1FD1C4F-E8DE-C92D-A49E-94184B77D3B8}"/>
              </a:ext>
            </a:extLst>
          </p:cNvPr>
          <p:cNvSpPr/>
          <p:nvPr/>
        </p:nvSpPr>
        <p:spPr>
          <a:xfrm rot="21270402">
            <a:off x="6526761" y="279453"/>
            <a:ext cx="5738209" cy="2016528"/>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49ADBD9A-CC54-3C18-1471-A0541FABE817}"/>
              </a:ext>
            </a:extLst>
          </p:cNvPr>
          <p:cNvSpPr txBox="1"/>
          <p:nvPr/>
        </p:nvSpPr>
        <p:spPr>
          <a:xfrm rot="21153667">
            <a:off x="8126758" y="701057"/>
            <a:ext cx="3547400" cy="954107"/>
          </a:xfrm>
          <a:prstGeom prst="rect">
            <a:avLst/>
          </a:prstGeom>
          <a:noFill/>
        </p:spPr>
        <p:txBody>
          <a:bodyPr wrap="square" rtlCol="0">
            <a:spAutoFit/>
          </a:bodyPr>
          <a:lstStyle/>
          <a:p>
            <a:r>
              <a:rPr kumimoji="1" lang="ja-JP" altLang="en-US" sz="2800" b="1" dirty="0">
                <a:solidFill>
                  <a:srgbClr val="FF0000"/>
                </a:solidFill>
                <a:effectLst>
                  <a:outerShdw blurRad="38100" dist="38100" dir="2700000" algn="tl">
                    <a:srgbClr val="000000">
                      <a:alpha val="43137"/>
                    </a:srgbClr>
                  </a:outerShdw>
                </a:effectLst>
              </a:rPr>
              <a:t>毎月作成して</a:t>
            </a:r>
            <a:endParaRPr kumimoji="1" lang="en-US" altLang="ja-JP" sz="2800" b="1" dirty="0">
              <a:solidFill>
                <a:srgbClr val="FF0000"/>
              </a:solidFill>
              <a:effectLst>
                <a:outerShdw blurRad="38100" dist="38100" dir="2700000" algn="tl">
                  <a:srgbClr val="000000">
                    <a:alpha val="43137"/>
                  </a:srgbClr>
                </a:outerShdw>
              </a:effectLst>
            </a:endParaRPr>
          </a:p>
          <a:p>
            <a:r>
              <a:rPr kumimoji="1" lang="ja-JP" altLang="en-US" sz="2800" b="1" dirty="0">
                <a:solidFill>
                  <a:srgbClr val="FF0000"/>
                </a:solidFill>
                <a:effectLst>
                  <a:outerShdw blurRad="38100" dist="38100" dir="2700000" algn="tl">
                    <a:srgbClr val="000000">
                      <a:alpha val="43137"/>
                    </a:srgbClr>
                  </a:outerShdw>
                </a:effectLst>
              </a:rPr>
              <a:t>人員の確認を！！</a:t>
            </a:r>
          </a:p>
        </p:txBody>
      </p:sp>
    </p:spTree>
    <p:extLst>
      <p:ext uri="{BB962C8B-B14F-4D97-AF65-F5344CB8AC3E}">
        <p14:creationId xmlns:p14="http://schemas.microsoft.com/office/powerpoint/2010/main" val="96234911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20185708"/>
              </p:ext>
            </p:extLst>
          </p:nvPr>
        </p:nvGraphicFramePr>
        <p:xfrm>
          <a:off x="584791" y="328137"/>
          <a:ext cx="10994621" cy="6220459"/>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82687">
                  <a:extLst>
                    <a:ext uri="{9D8B030D-6E8A-4147-A177-3AD203B41FA5}">
                      <a16:colId xmlns:a16="http://schemas.microsoft.com/office/drawing/2014/main" val="20004"/>
                    </a:ext>
                  </a:extLst>
                </a:gridCol>
                <a:gridCol w="14448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1940614">
                <a:tc>
                  <a:txBody>
                    <a:bodyPr/>
                    <a:lstStyle/>
                    <a:p>
                      <a:pPr indent="0"/>
                      <a:r>
                        <a:rPr lang="ja-JP" altLang="en-US" sz="1800" dirty="0">
                          <a:latin typeface="メイリオ" panose="020B0604030504040204" pitchFamily="50" charset="-128"/>
                          <a:ea typeface="メイリオ" panose="020B0604030504040204" pitchFamily="50" charset="-128"/>
                        </a:rPr>
                        <a:t>１</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虐待防止</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全サービス</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①委員会の設置及び開催（年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での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検討結果を従業者に周知</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研修の実施</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(年1回以上)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③担当者の設置</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1">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R4.4.1~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R6.4.1~</a:t>
                      </a:r>
                    </a:p>
                    <a:p>
                      <a:pPr indent="0"/>
                      <a:r>
                        <a:rPr lang="ja-JP" altLang="en-US" sz="1800" dirty="0">
                          <a:latin typeface="メイリオ" panose="020B0604030504040204" pitchFamily="50" charset="-128"/>
                          <a:ea typeface="メイリオ" panose="020B0604030504040204" pitchFamily="50" charset="-128"/>
                        </a:rPr>
                        <a:t>あり</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947669071"/>
                  </a:ext>
                </a:extLst>
              </a:tr>
              <a:tr h="3778643">
                <a:tc>
                  <a:txBody>
                    <a:bodyPr/>
                    <a:lstStyle/>
                    <a:p>
                      <a:pPr indent="0"/>
                      <a:r>
                        <a:rPr lang="ja-JP" altLang="en-US" sz="1800" dirty="0">
                          <a:latin typeface="メイリオ" panose="020B0604030504040204" pitchFamily="50" charset="-128"/>
                          <a:ea typeface="メイリオ" panose="020B0604030504040204" pitchFamily="50" charset="-128"/>
                        </a:rPr>
                        <a:t>２</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身体拘束の適正化</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就労定着支援、自立生活支援、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相談支援を除く</a:t>
                      </a:r>
                      <a:endParaRPr kumimoji="1" lang="en-US" altLang="ja"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全サービス</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身体拘束等を行う場合には、その様態及び</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a:t>
                      </a: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その際の利用者の心身の状況並びに緊急やむを得ない理由、その他必要な事項を記録すること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委員会の設置及び開催</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年1回以上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a:t>
                      </a: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での検討結果を従業員に周知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③指針の整備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研修の実施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indent="0"/>
                      <a:endParaRPr lang="ja" sz="14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R4.4.1~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R5.4.1~</a:t>
                      </a:r>
                    </a:p>
                    <a:p>
                      <a:pPr indent="0"/>
                      <a:r>
                        <a:rPr lang="ja-JP" altLang="en-US" sz="1800" dirty="0">
                          <a:latin typeface="メイリオ" panose="020B0604030504040204" pitchFamily="50" charset="-128"/>
                          <a:ea typeface="メイリオ" panose="020B0604030504040204" pitchFamily="50" charset="-128"/>
                        </a:rPr>
                        <a:t>あり</a:t>
                      </a:r>
                      <a:endParaRPr lang="en-US" altLang="ja-JP" sz="18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R6.4.1~</a:t>
                      </a:r>
                    </a:p>
                    <a:p>
                      <a:r>
                        <a:rPr kumimoji="1" lang="ja-JP" altLang="en-US" dirty="0">
                          <a:latin typeface="メイリオ" panose="020B0604030504040204" pitchFamily="50" charset="-128"/>
                          <a:ea typeface="メイリオ" panose="020B0604030504040204" pitchFamily="50" charset="-128"/>
                        </a:rPr>
                        <a:t>減算の単位変更）</a:t>
                      </a:r>
                      <a:endParaRPr kumimoji="1" lang="en-US" altLang="ja-JP"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4054282659"/>
                  </a:ext>
                </a:extLst>
              </a:tr>
            </a:tbl>
          </a:graphicData>
        </a:graphic>
      </p:graphicFrame>
      <p:sp>
        <p:nvSpPr>
          <p:cNvPr id="3" name="スライド番号プレースホルダー 2"/>
          <p:cNvSpPr>
            <a:spLocks noGrp="1"/>
          </p:cNvSpPr>
          <p:nvPr>
            <p:ph type="sldNum" sz="quarter" idx="12"/>
          </p:nvPr>
        </p:nvSpPr>
        <p:spPr/>
        <p:txBody>
          <a:bodyPr/>
          <a:lstStyle/>
          <a:p>
            <a:fld id="{BD6F1CBD-B437-47E4-8EA4-6A9B6D02C591}" type="slidenum">
              <a:rPr kumimoji="1" lang="ja-JP" altLang="en-US" smtClean="0"/>
              <a:t>3</a:t>
            </a:fld>
            <a:endParaRPr kumimoji="1" lang="ja-JP" altLang="en-US"/>
          </a:p>
        </p:txBody>
      </p:sp>
    </p:spTree>
    <p:extLst>
      <p:ext uri="{BB962C8B-B14F-4D97-AF65-F5344CB8AC3E}">
        <p14:creationId xmlns:p14="http://schemas.microsoft.com/office/powerpoint/2010/main" val="386120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699000" cy="571344"/>
          </a:xfrm>
          <a:solidFill>
            <a:srgbClr val="FFFF00"/>
          </a:solidFill>
        </p:spPr>
        <p:txBody>
          <a:bodyPr>
            <a:normAutofit fontScale="90000"/>
          </a:bodyPr>
          <a:lstStyle/>
          <a:p>
            <a:r>
              <a:rPr lang="ja-JP" altLang="en-US" sz="3600" b="1" dirty="0"/>
              <a:t>契約書・重要事項説明書</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30</a:t>
            </a:fld>
            <a:endParaRPr kumimoji="1" lang="ja-JP" altLang="en-US"/>
          </a:p>
        </p:txBody>
      </p:sp>
      <p:sp>
        <p:nvSpPr>
          <p:cNvPr id="8" name="正方形/長方形 7"/>
          <p:cNvSpPr/>
          <p:nvPr/>
        </p:nvSpPr>
        <p:spPr>
          <a:xfrm>
            <a:off x="838200" y="914401"/>
            <a:ext cx="10947400" cy="526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契約書</a:t>
            </a:r>
            <a:r>
              <a:rPr lang="en-US" altLang="ja-JP" sz="2200" dirty="0">
                <a:solidFill>
                  <a:prstClr val="black"/>
                </a:solidFill>
              </a:rPr>
              <a:t>】</a:t>
            </a:r>
          </a:p>
          <a:p>
            <a:pPr lvl="0">
              <a:lnSpc>
                <a:spcPct val="150000"/>
              </a:lnSpc>
            </a:pPr>
            <a:r>
              <a:rPr lang="ja-JP" altLang="en-US" sz="2200" dirty="0">
                <a:solidFill>
                  <a:prstClr val="black"/>
                </a:solidFill>
              </a:rPr>
              <a:t>①利用契約書について、</a:t>
            </a:r>
            <a:r>
              <a:rPr lang="ja-JP" altLang="en-US" sz="2200" dirty="0">
                <a:solidFill>
                  <a:srgbClr val="FF0000"/>
                </a:solidFill>
              </a:rPr>
              <a:t>法人</a:t>
            </a:r>
            <a:r>
              <a:rPr lang="ja-JP" altLang="en-US" sz="2200" dirty="0">
                <a:solidFill>
                  <a:prstClr val="black"/>
                </a:solidFill>
              </a:rPr>
              <a:t>と利用者との契約となるよう文言を変更すること。</a:t>
            </a:r>
            <a:endParaRPr lang="en-US" altLang="ja-JP" sz="2200" dirty="0">
              <a:solidFill>
                <a:prstClr val="black"/>
              </a:solidFill>
            </a:endParaRPr>
          </a:p>
          <a:p>
            <a:pPr lvl="0">
              <a:lnSpc>
                <a:spcPct val="150000"/>
              </a:lnSpc>
            </a:pPr>
            <a:r>
              <a:rPr lang="ja-JP" altLang="en-US" sz="2200" dirty="0">
                <a:solidFill>
                  <a:prstClr val="black"/>
                </a:solidFill>
              </a:rPr>
              <a:t>　</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重要事項説明書</a:t>
            </a:r>
            <a:r>
              <a:rPr lang="en-US" altLang="ja-JP" sz="2200" dirty="0">
                <a:solidFill>
                  <a:prstClr val="black"/>
                </a:solidFill>
              </a:rPr>
              <a:t>】</a:t>
            </a:r>
          </a:p>
          <a:p>
            <a:pPr lvl="0">
              <a:lnSpc>
                <a:spcPct val="150000"/>
              </a:lnSpc>
            </a:pPr>
            <a:r>
              <a:rPr lang="ja-JP" altLang="en-US" sz="2200" dirty="0">
                <a:solidFill>
                  <a:prstClr val="black"/>
                </a:solidFill>
              </a:rPr>
              <a:t>①運営規程の内容と異なるものがあるため、整合させること。</a:t>
            </a:r>
            <a:endParaRPr lang="en-US" altLang="ja-JP" sz="2200" dirty="0">
              <a:solidFill>
                <a:prstClr val="black"/>
              </a:solidFill>
            </a:endParaRPr>
          </a:p>
          <a:p>
            <a:pPr lvl="0">
              <a:lnSpc>
                <a:spcPct val="150000"/>
              </a:lnSpc>
            </a:pPr>
            <a:r>
              <a:rPr lang="ja-JP" altLang="en-US" sz="2200" dirty="0">
                <a:solidFill>
                  <a:prstClr val="black"/>
                </a:solidFill>
              </a:rPr>
              <a:t>②事業所の見やすい場所に掲示すること。</a:t>
            </a:r>
            <a:endParaRPr lang="en-US" altLang="ja-JP" sz="2200" dirty="0">
              <a:solidFill>
                <a:prstClr val="black"/>
              </a:solidFill>
            </a:endParaRPr>
          </a:p>
        </p:txBody>
      </p:sp>
      <p:sp>
        <p:nvSpPr>
          <p:cNvPr id="7" name="角丸四角形 6"/>
          <p:cNvSpPr/>
          <p:nvPr/>
        </p:nvSpPr>
        <p:spPr>
          <a:xfrm>
            <a:off x="2176657" y="2225993"/>
            <a:ext cx="8270486" cy="107214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法人名・法人住所・法人代表者名が必要。</a:t>
            </a:r>
            <a:endParaRPr lang="en-US" altLang="ja-JP" sz="2200" dirty="0">
              <a:solidFill>
                <a:schemeClr val="tx1"/>
              </a:solidFill>
            </a:endParaRPr>
          </a:p>
          <a:p>
            <a:r>
              <a:rPr lang="ja-JP" altLang="en-US" sz="2200" dirty="0">
                <a:solidFill>
                  <a:schemeClr val="tx1"/>
                </a:solidFill>
              </a:rPr>
              <a:t>法人＝事業者であり、事業所ではないため、混同しないように注意。　</a:t>
            </a:r>
            <a:endParaRPr lang="en-US" altLang="ja-JP" sz="2200" dirty="0">
              <a:solidFill>
                <a:schemeClr val="tx1"/>
              </a:solidFill>
            </a:endParaRPr>
          </a:p>
        </p:txBody>
      </p:sp>
      <p:sp>
        <p:nvSpPr>
          <p:cNvPr id="9" name="角丸四角形 8"/>
          <p:cNvSpPr/>
          <p:nvPr/>
        </p:nvSpPr>
        <p:spPr>
          <a:xfrm>
            <a:off x="2176657" y="5103232"/>
            <a:ext cx="8270486" cy="107214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掲示は、利用者又は家族等に対して見やすい場所に行う。</a:t>
            </a:r>
            <a:endParaRPr lang="en-US" altLang="ja-JP" sz="2200" dirty="0">
              <a:solidFill>
                <a:schemeClr val="tx1"/>
              </a:solidFill>
            </a:endParaRPr>
          </a:p>
          <a:p>
            <a:r>
              <a:rPr lang="ja-JP" altLang="en-US" sz="2200" dirty="0">
                <a:solidFill>
                  <a:schemeClr val="tx1"/>
                </a:solidFill>
              </a:rPr>
              <a:t>ファイル等で、自由に閲覧可能な形で備え付けることでも可。</a:t>
            </a:r>
            <a:endParaRPr lang="en-US" altLang="ja-JP" sz="2200" dirty="0">
              <a:solidFill>
                <a:schemeClr val="tx1"/>
              </a:solidFill>
            </a:endParaRPr>
          </a:p>
        </p:txBody>
      </p:sp>
    </p:spTree>
    <p:extLst>
      <p:ext uri="{BB962C8B-B14F-4D97-AF65-F5344CB8AC3E}">
        <p14:creationId xmlns:p14="http://schemas.microsoft.com/office/powerpoint/2010/main" val="259520418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86BDE1-8DBE-FC40-EC99-A09FCEA68782}"/>
              </a:ext>
            </a:extLst>
          </p:cNvPr>
          <p:cNvSpPr>
            <a:spLocks noGrp="1"/>
          </p:cNvSpPr>
          <p:nvPr>
            <p:ph type="sldNum" sz="quarter" idx="12"/>
          </p:nvPr>
        </p:nvSpPr>
        <p:spPr/>
        <p:txBody>
          <a:bodyPr/>
          <a:lstStyle/>
          <a:p>
            <a:fld id="{BD6F1CBD-B437-47E4-8EA4-6A9B6D02C591}" type="slidenum">
              <a:rPr kumimoji="1" lang="ja-JP" altLang="en-US" smtClean="0"/>
              <a:t>31</a:t>
            </a:fld>
            <a:endParaRPr kumimoji="1" lang="ja-JP" altLang="en-US" dirty="0"/>
          </a:p>
        </p:txBody>
      </p:sp>
      <p:sp>
        <p:nvSpPr>
          <p:cNvPr id="3" name="タイトル 1">
            <a:extLst>
              <a:ext uri="{FF2B5EF4-FFF2-40B4-BE49-F238E27FC236}">
                <a16:creationId xmlns:a16="http://schemas.microsoft.com/office/drawing/2014/main" id="{5090802F-F734-A671-B426-A754445BE81E}"/>
              </a:ext>
            </a:extLst>
          </p:cNvPr>
          <p:cNvSpPr txBox="1">
            <a:spLocks/>
          </p:cNvSpPr>
          <p:nvPr/>
        </p:nvSpPr>
        <p:spPr>
          <a:xfrm>
            <a:off x="838199" y="343056"/>
            <a:ext cx="3713923" cy="710491"/>
          </a:xfrm>
          <a:prstGeom prst="rect">
            <a:avLst/>
          </a:prstGeom>
          <a:solidFill>
            <a:srgbClr val="FFFF00"/>
          </a:solidFill>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提供拒否の禁止</a:t>
            </a:r>
          </a:p>
        </p:txBody>
      </p:sp>
      <p:sp>
        <p:nvSpPr>
          <p:cNvPr id="4" name="角丸四角形 8">
            <a:extLst>
              <a:ext uri="{FF2B5EF4-FFF2-40B4-BE49-F238E27FC236}">
                <a16:creationId xmlns:a16="http://schemas.microsoft.com/office/drawing/2014/main" id="{0697231B-C7F6-D1B6-048A-C5F68AC14D8A}"/>
              </a:ext>
            </a:extLst>
          </p:cNvPr>
          <p:cNvSpPr/>
          <p:nvPr/>
        </p:nvSpPr>
        <p:spPr>
          <a:xfrm>
            <a:off x="699523" y="2071824"/>
            <a:ext cx="10632505" cy="405229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rPr>
              <a:t>原則として、利用申し込みに対して応じなければならないことが規定されており、特に、障害支援区分や所得の多寡を理由にサービス提供を拒否することを禁止するものです。</a:t>
            </a:r>
            <a:endParaRPr lang="en-US" altLang="ja-JP" sz="2800" b="1" dirty="0">
              <a:solidFill>
                <a:schemeClr val="tx1"/>
              </a:solidFill>
            </a:endParaRPr>
          </a:p>
          <a:p>
            <a:r>
              <a:rPr lang="ja-JP" altLang="en-US" sz="2800" b="1" dirty="0">
                <a:solidFill>
                  <a:schemeClr val="tx1"/>
                </a:solidFill>
              </a:rPr>
              <a:t>　利用申し込みを断る場合には、その理由を利用者に</a:t>
            </a:r>
            <a:endParaRPr lang="en-US" altLang="ja-JP" sz="2800" b="1" dirty="0">
              <a:solidFill>
                <a:schemeClr val="tx1"/>
              </a:solidFill>
            </a:endParaRPr>
          </a:p>
          <a:p>
            <a:r>
              <a:rPr lang="ja-JP" altLang="en-US" sz="2800" b="1" u="sng" dirty="0">
                <a:solidFill>
                  <a:schemeClr val="tx1"/>
                </a:solidFill>
              </a:rPr>
              <a:t>十分に</a:t>
            </a:r>
            <a:r>
              <a:rPr lang="ja-JP" altLang="en-US" sz="2800" b="1" u="sng" dirty="0">
                <a:solidFill>
                  <a:srgbClr val="FF0000"/>
                </a:solidFill>
              </a:rPr>
              <a:t>説明し</a:t>
            </a:r>
            <a:r>
              <a:rPr lang="ja-JP" altLang="en-US" sz="2800" b="1" u="sng" dirty="0">
                <a:solidFill>
                  <a:schemeClr val="tx1"/>
                </a:solidFill>
              </a:rPr>
              <a:t>、</a:t>
            </a:r>
            <a:r>
              <a:rPr lang="ja-JP" altLang="en-US" sz="2800" b="1" u="sng" dirty="0">
                <a:solidFill>
                  <a:srgbClr val="FF0000"/>
                </a:solidFill>
              </a:rPr>
              <a:t>了解を得</a:t>
            </a:r>
            <a:r>
              <a:rPr lang="ja-JP" altLang="en-US" sz="2800" b="1" u="sng" dirty="0">
                <a:solidFill>
                  <a:schemeClr val="tx1"/>
                </a:solidFill>
              </a:rPr>
              <a:t>たうえで、</a:t>
            </a:r>
            <a:r>
              <a:rPr lang="ja-JP" altLang="en-US" sz="2800" b="1" u="sng" dirty="0">
                <a:solidFill>
                  <a:srgbClr val="FF0000"/>
                </a:solidFill>
              </a:rPr>
              <a:t>適切なほかのサービス事業所等を紹介する</a:t>
            </a:r>
            <a:r>
              <a:rPr lang="ja-JP" altLang="en-US" sz="2800" b="1" u="sng" dirty="0">
                <a:solidFill>
                  <a:schemeClr val="tx1"/>
                </a:solidFill>
              </a:rPr>
              <a:t>などの必要な措置を速やかに講じなければなりません。</a:t>
            </a:r>
            <a:endParaRPr lang="en-US" altLang="ja-JP" sz="2800" b="1" u="sng" dirty="0">
              <a:solidFill>
                <a:schemeClr val="tx1"/>
              </a:solidFill>
            </a:endParaRPr>
          </a:p>
          <a:p>
            <a:r>
              <a:rPr lang="ja-JP" altLang="en-US" sz="2800" b="1" dirty="0">
                <a:solidFill>
                  <a:schemeClr val="tx1"/>
                </a:solidFill>
              </a:rPr>
              <a:t>　また、できる限り利用申込者と対応した内容を記録して残すよう努めてください。</a:t>
            </a:r>
            <a:endParaRPr lang="en-US" altLang="ja-JP" sz="2800" b="1" dirty="0">
              <a:solidFill>
                <a:schemeClr val="tx1"/>
              </a:solidFill>
            </a:endParaRPr>
          </a:p>
        </p:txBody>
      </p:sp>
      <p:sp>
        <p:nvSpPr>
          <p:cNvPr id="6" name="テキスト ボックス 5">
            <a:extLst>
              <a:ext uri="{FF2B5EF4-FFF2-40B4-BE49-F238E27FC236}">
                <a16:creationId xmlns:a16="http://schemas.microsoft.com/office/drawing/2014/main" id="{B23574A4-65B3-2529-FA13-756644024CEB}"/>
              </a:ext>
            </a:extLst>
          </p:cNvPr>
          <p:cNvSpPr txBox="1"/>
          <p:nvPr/>
        </p:nvSpPr>
        <p:spPr>
          <a:xfrm>
            <a:off x="838198" y="1270298"/>
            <a:ext cx="10055137" cy="584775"/>
          </a:xfrm>
          <a:prstGeom prst="rect">
            <a:avLst/>
          </a:prstGeom>
          <a:noFill/>
        </p:spPr>
        <p:txBody>
          <a:bodyPr wrap="square">
            <a:spAutoFit/>
          </a:bodyPr>
          <a:lstStyle/>
          <a:p>
            <a:r>
              <a:rPr lang="ja-JP" altLang="en-US" sz="3200" b="1" u="sng" dirty="0">
                <a:solidFill>
                  <a:srgbClr val="FF0000"/>
                </a:solidFill>
                <a:effectLst>
                  <a:outerShdw blurRad="38100" dist="38100" dir="2700000" algn="tl">
                    <a:srgbClr val="000000">
                      <a:alpha val="43137"/>
                    </a:srgbClr>
                  </a:outerShdw>
                </a:effectLst>
              </a:rPr>
              <a:t>正当な理由なく、サービスの提供を拒んではいけません。</a:t>
            </a:r>
          </a:p>
        </p:txBody>
      </p:sp>
    </p:spTree>
    <p:extLst>
      <p:ext uri="{BB962C8B-B14F-4D97-AF65-F5344CB8AC3E}">
        <p14:creationId xmlns:p14="http://schemas.microsoft.com/office/powerpoint/2010/main" val="412398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3727A8-FD16-D3C4-C8C9-1C5F0274F028}"/>
              </a:ext>
            </a:extLst>
          </p:cNvPr>
          <p:cNvSpPr>
            <a:spLocks noGrp="1"/>
          </p:cNvSpPr>
          <p:nvPr>
            <p:ph type="sldNum" sz="quarter" idx="12"/>
          </p:nvPr>
        </p:nvSpPr>
        <p:spPr/>
        <p:txBody>
          <a:bodyPr/>
          <a:lstStyle/>
          <a:p>
            <a:fld id="{BD6F1CBD-B437-47E4-8EA4-6A9B6D02C591}" type="slidenum">
              <a:rPr kumimoji="1" lang="ja-JP" altLang="en-US" smtClean="0"/>
              <a:t>32</a:t>
            </a:fld>
            <a:endParaRPr kumimoji="1" lang="ja-JP" altLang="en-US" dirty="0"/>
          </a:p>
        </p:txBody>
      </p:sp>
      <p:sp>
        <p:nvSpPr>
          <p:cNvPr id="3" name="タイトル 1">
            <a:extLst>
              <a:ext uri="{FF2B5EF4-FFF2-40B4-BE49-F238E27FC236}">
                <a16:creationId xmlns:a16="http://schemas.microsoft.com/office/drawing/2014/main" id="{D1C548F1-C557-6C4A-CF37-797F9BEBB204}"/>
              </a:ext>
            </a:extLst>
          </p:cNvPr>
          <p:cNvSpPr txBox="1">
            <a:spLocks/>
          </p:cNvSpPr>
          <p:nvPr/>
        </p:nvSpPr>
        <p:spPr>
          <a:xfrm>
            <a:off x="838200" y="343057"/>
            <a:ext cx="5721626" cy="571343"/>
          </a:xfrm>
          <a:prstGeom prst="rect">
            <a:avLst/>
          </a:prstGeom>
          <a:solidFill>
            <a:srgbClr val="FFFF00"/>
          </a:solidFill>
        </p:spPr>
        <p:txBody>
          <a:bodyPr>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個別支援計画の交付について</a:t>
            </a:r>
          </a:p>
        </p:txBody>
      </p:sp>
      <p:sp>
        <p:nvSpPr>
          <p:cNvPr id="6" name="角丸四角形 8">
            <a:extLst>
              <a:ext uri="{FF2B5EF4-FFF2-40B4-BE49-F238E27FC236}">
                <a16:creationId xmlns:a16="http://schemas.microsoft.com/office/drawing/2014/main" id="{1B051435-2C8E-F2B7-A63A-F41A283C2C41}"/>
              </a:ext>
            </a:extLst>
          </p:cNvPr>
          <p:cNvSpPr/>
          <p:nvPr/>
        </p:nvSpPr>
        <p:spPr>
          <a:xfrm>
            <a:off x="838200" y="1123121"/>
            <a:ext cx="10161154" cy="230587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0070C0"/>
                </a:solidFill>
              </a:rPr>
              <a:t>令和6年度改正により…</a:t>
            </a:r>
          </a:p>
          <a:p>
            <a:r>
              <a:rPr lang="ja-JP" altLang="en-US" sz="2800" dirty="0">
                <a:solidFill>
                  <a:schemeClr val="tx1"/>
                </a:solidFill>
              </a:rPr>
              <a:t>・</a:t>
            </a:r>
            <a:r>
              <a:rPr lang="ja-JP" altLang="en-US" sz="2800" u="sng" dirty="0">
                <a:solidFill>
                  <a:srgbClr val="FF0000"/>
                </a:solidFill>
              </a:rPr>
              <a:t>個別支援計画</a:t>
            </a:r>
            <a:r>
              <a:rPr lang="ja-JP" altLang="en-US" sz="2800" dirty="0">
                <a:solidFill>
                  <a:schemeClr val="tx1"/>
                </a:solidFill>
              </a:rPr>
              <a:t>および</a:t>
            </a:r>
            <a:r>
              <a:rPr lang="ja-JP" altLang="en-US" sz="2800" u="sng" dirty="0">
                <a:solidFill>
                  <a:srgbClr val="FF0000"/>
                </a:solidFill>
              </a:rPr>
              <a:t>モニタリング結果</a:t>
            </a:r>
            <a:r>
              <a:rPr lang="ja-JP" altLang="en-US" sz="2800" dirty="0">
                <a:solidFill>
                  <a:schemeClr val="tx1"/>
                </a:solidFill>
              </a:rPr>
              <a:t>について、利用者等</a:t>
            </a:r>
          </a:p>
          <a:p>
            <a:r>
              <a:rPr lang="ja-JP" altLang="en-US" sz="2800" dirty="0">
                <a:solidFill>
                  <a:schemeClr val="tx1"/>
                </a:solidFill>
              </a:rPr>
              <a:t>の相談支援を行う者への交付が義務化</a:t>
            </a:r>
          </a:p>
          <a:p>
            <a:r>
              <a:rPr lang="ja-JP" altLang="en-US" sz="2800" dirty="0">
                <a:solidFill>
                  <a:schemeClr val="tx1"/>
                </a:solidFill>
              </a:rPr>
              <a:t>各利用者の担当相談支援事業所へ、必ず</a:t>
            </a:r>
            <a:r>
              <a:rPr lang="ja-JP" altLang="en-US" sz="2800" dirty="0">
                <a:solidFill>
                  <a:srgbClr val="FF0000"/>
                </a:solidFill>
              </a:rPr>
              <a:t>交付</a:t>
            </a:r>
            <a:r>
              <a:rPr lang="ja-JP" altLang="en-US" sz="2800" dirty="0">
                <a:solidFill>
                  <a:schemeClr val="tx1"/>
                </a:solidFill>
              </a:rPr>
              <a:t>してください。</a:t>
            </a:r>
          </a:p>
          <a:p>
            <a:r>
              <a:rPr lang="ja-JP" altLang="en-US" sz="2000" dirty="0">
                <a:solidFill>
                  <a:schemeClr val="tx1"/>
                </a:solidFill>
              </a:rPr>
              <a:t>　　　　　　　　　　　　　　　　　　　　※ 短期入所、地域定着支援、移動支援は非該当</a:t>
            </a:r>
            <a:endParaRPr lang="en-US" altLang="ja-JP" sz="2000" dirty="0">
              <a:solidFill>
                <a:schemeClr val="tx1"/>
              </a:solidFill>
            </a:endParaRPr>
          </a:p>
        </p:txBody>
      </p:sp>
      <p:sp>
        <p:nvSpPr>
          <p:cNvPr id="9" name="角丸四角形 8">
            <a:extLst>
              <a:ext uri="{FF2B5EF4-FFF2-40B4-BE49-F238E27FC236}">
                <a16:creationId xmlns:a16="http://schemas.microsoft.com/office/drawing/2014/main" id="{188997AB-C2CA-6145-1D0F-FB63F5128BDB}"/>
              </a:ext>
            </a:extLst>
          </p:cNvPr>
          <p:cNvSpPr/>
          <p:nvPr/>
        </p:nvSpPr>
        <p:spPr>
          <a:xfrm>
            <a:off x="838200" y="4485218"/>
            <a:ext cx="10161154" cy="165716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0070C0"/>
                </a:solidFill>
              </a:rPr>
              <a:t>相談支援事業所の責務…</a:t>
            </a:r>
          </a:p>
          <a:p>
            <a:r>
              <a:rPr lang="ja-JP" altLang="en-US" sz="2800" dirty="0">
                <a:solidFill>
                  <a:schemeClr val="tx1"/>
                </a:solidFill>
              </a:rPr>
              <a:t>・</a:t>
            </a:r>
            <a:r>
              <a:rPr lang="ja-JP" altLang="en-US" sz="2800" u="sng" dirty="0">
                <a:solidFill>
                  <a:srgbClr val="FF0000"/>
                </a:solidFill>
              </a:rPr>
              <a:t>サービス等利用計画等</a:t>
            </a:r>
            <a:r>
              <a:rPr lang="ja-JP" altLang="en-US" sz="2800" dirty="0">
                <a:solidFill>
                  <a:schemeClr val="tx1"/>
                </a:solidFill>
              </a:rPr>
              <a:t>および</a:t>
            </a:r>
            <a:r>
              <a:rPr lang="ja-JP" altLang="en-US" sz="2800" u="sng" dirty="0">
                <a:solidFill>
                  <a:srgbClr val="FF0000"/>
                </a:solidFill>
              </a:rPr>
              <a:t>モニタリング結果</a:t>
            </a:r>
            <a:r>
              <a:rPr lang="ja-JP" altLang="en-US" sz="2800" dirty="0">
                <a:solidFill>
                  <a:schemeClr val="tx1"/>
                </a:solidFill>
              </a:rPr>
              <a:t>について、</a:t>
            </a:r>
          </a:p>
          <a:p>
            <a:r>
              <a:rPr lang="ja-JP" altLang="en-US" sz="2800" dirty="0">
                <a:solidFill>
                  <a:schemeClr val="tx1"/>
                </a:solidFill>
              </a:rPr>
              <a:t>利用者等のサービス担当者への交付</a:t>
            </a:r>
          </a:p>
        </p:txBody>
      </p:sp>
      <p:sp>
        <p:nvSpPr>
          <p:cNvPr id="10" name="矢印: 上下 9">
            <a:extLst>
              <a:ext uri="{FF2B5EF4-FFF2-40B4-BE49-F238E27FC236}">
                <a16:creationId xmlns:a16="http://schemas.microsoft.com/office/drawing/2014/main" id="{60247DF3-F573-D775-DD4B-A6A5B59CF230}"/>
              </a:ext>
            </a:extLst>
          </p:cNvPr>
          <p:cNvSpPr/>
          <p:nvPr/>
        </p:nvSpPr>
        <p:spPr>
          <a:xfrm>
            <a:off x="2445025" y="3489599"/>
            <a:ext cx="596348" cy="995619"/>
          </a:xfrm>
          <a:prstGeom prst="up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爆発: 8 pt 10">
            <a:extLst>
              <a:ext uri="{FF2B5EF4-FFF2-40B4-BE49-F238E27FC236}">
                <a16:creationId xmlns:a16="http://schemas.microsoft.com/office/drawing/2014/main" id="{009EA402-D137-570C-0DB5-E36E7ED72C97}"/>
              </a:ext>
            </a:extLst>
          </p:cNvPr>
          <p:cNvSpPr/>
          <p:nvPr/>
        </p:nvSpPr>
        <p:spPr>
          <a:xfrm>
            <a:off x="4135763" y="3339233"/>
            <a:ext cx="5764695" cy="1657165"/>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1795E3A7-FE67-2CEA-79F7-5EC2D24E29D0}"/>
              </a:ext>
            </a:extLst>
          </p:cNvPr>
          <p:cNvSpPr txBox="1"/>
          <p:nvPr/>
        </p:nvSpPr>
        <p:spPr>
          <a:xfrm>
            <a:off x="5347253" y="3834188"/>
            <a:ext cx="4114800" cy="584775"/>
          </a:xfrm>
          <a:prstGeom prst="rect">
            <a:avLst/>
          </a:prstGeom>
          <a:noFill/>
        </p:spPr>
        <p:txBody>
          <a:bodyPr wrap="square" rtlCol="0">
            <a:spAutoFit/>
          </a:bodyPr>
          <a:lstStyle/>
          <a:p>
            <a:r>
              <a:rPr kumimoji="1" lang="ja-JP" altLang="en-US" sz="3200" b="1" dirty="0">
                <a:solidFill>
                  <a:srgbClr val="FF0000"/>
                </a:solidFill>
                <a:effectLst>
                  <a:outerShdw blurRad="38100" dist="38100" dir="2700000" algn="tl">
                    <a:srgbClr val="000000">
                      <a:alpha val="43137"/>
                    </a:srgbClr>
                  </a:outerShdw>
                </a:effectLst>
              </a:rPr>
              <a:t>相互連携　強化！！</a:t>
            </a:r>
          </a:p>
        </p:txBody>
      </p:sp>
    </p:spTree>
    <p:extLst>
      <p:ext uri="{BB962C8B-B14F-4D97-AF65-F5344CB8AC3E}">
        <p14:creationId xmlns:p14="http://schemas.microsoft.com/office/powerpoint/2010/main" val="3261513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26670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33</a:t>
            </a:fld>
            <a:endParaRPr kumimoji="1" lang="ja-JP" altLang="en-US"/>
          </a:p>
        </p:txBody>
      </p:sp>
      <p:sp>
        <p:nvSpPr>
          <p:cNvPr id="3" name="正方形/長方形 2"/>
          <p:cNvSpPr/>
          <p:nvPr/>
        </p:nvSpPr>
        <p:spPr>
          <a:xfrm>
            <a:off x="838200" y="914402"/>
            <a:ext cx="10947400" cy="515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避難確保計画</a:t>
            </a:r>
            <a:r>
              <a:rPr lang="en-US" altLang="ja-JP" sz="2200" dirty="0">
                <a:solidFill>
                  <a:prstClr val="black"/>
                </a:solidFill>
              </a:rPr>
              <a:t>】</a:t>
            </a:r>
          </a:p>
          <a:p>
            <a:pPr lvl="0">
              <a:lnSpc>
                <a:spcPct val="150000"/>
              </a:lnSpc>
            </a:pPr>
            <a:r>
              <a:rPr lang="ja-JP" altLang="en-US" sz="2200" dirty="0">
                <a:solidFill>
                  <a:prstClr val="black"/>
                </a:solidFill>
              </a:rPr>
              <a:t>①事業所の場所が土砂災害警戒区域に入っているが、避難確保計画を市町に提出できていないため</a:t>
            </a:r>
            <a:r>
              <a:rPr lang="ja-JP" altLang="en-US" sz="2200" dirty="0">
                <a:solidFill>
                  <a:schemeClr val="tx1"/>
                </a:solidFill>
              </a:rPr>
              <a:t>市町</a:t>
            </a:r>
            <a:r>
              <a:rPr lang="ja-JP" altLang="en-US" sz="2200" dirty="0">
                <a:solidFill>
                  <a:prstClr val="black"/>
                </a:solidFill>
              </a:rPr>
              <a:t>へ提出すること。また、土砂災害を想定した避難訓練を行うこと。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非常災害</a:t>
            </a:r>
            <a:r>
              <a:rPr lang="ja-JP" altLang="en-US" sz="2200" dirty="0">
                <a:solidFill>
                  <a:schemeClr val="tx1"/>
                </a:solidFill>
              </a:rPr>
              <a:t>対策</a:t>
            </a:r>
            <a:r>
              <a:rPr lang="ja-JP" altLang="en-US" sz="2200" dirty="0">
                <a:solidFill>
                  <a:prstClr val="black"/>
                </a:solidFill>
              </a:rPr>
              <a:t>マニュアル</a:t>
            </a:r>
            <a:r>
              <a:rPr lang="en-US" altLang="ja-JP" sz="2200" dirty="0">
                <a:solidFill>
                  <a:prstClr val="black"/>
                </a:solidFill>
              </a:rPr>
              <a:t>】</a:t>
            </a:r>
          </a:p>
          <a:p>
            <a:pPr lvl="0">
              <a:lnSpc>
                <a:spcPct val="150000"/>
              </a:lnSpc>
            </a:pPr>
            <a:r>
              <a:rPr lang="ja-JP" altLang="en-US" sz="2200" dirty="0">
                <a:solidFill>
                  <a:prstClr val="black"/>
                </a:solidFill>
              </a:rPr>
              <a:t>①非常災害対策マニュアルを作成しているが、事業所に掲示していないため、その概要版を掲示すること。</a:t>
            </a:r>
            <a:endParaRPr lang="en-US" altLang="ja-JP" sz="2200" dirty="0">
              <a:solidFill>
                <a:prstClr val="black"/>
              </a:solidFill>
            </a:endParaRPr>
          </a:p>
        </p:txBody>
      </p:sp>
      <p:sp>
        <p:nvSpPr>
          <p:cNvPr id="4" name="角丸四角形 3"/>
          <p:cNvSpPr/>
          <p:nvPr/>
        </p:nvSpPr>
        <p:spPr>
          <a:xfrm>
            <a:off x="1227859" y="2567415"/>
            <a:ext cx="10161154" cy="89622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浸水想定区域や土砂災害警戒区域内の事業所は、避難確保計画の作成・避難訓練の実施が義務化されています（水防法・土砂災害防止法）。</a:t>
            </a:r>
            <a:endParaRPr lang="en-US" altLang="ja-JP" dirty="0">
              <a:solidFill>
                <a:schemeClr val="tx1"/>
              </a:solidFill>
            </a:endParaRPr>
          </a:p>
        </p:txBody>
      </p:sp>
      <p:sp>
        <p:nvSpPr>
          <p:cNvPr id="7" name="角丸四角形 6"/>
          <p:cNvSpPr/>
          <p:nvPr/>
        </p:nvSpPr>
        <p:spPr>
          <a:xfrm>
            <a:off x="1227859" y="5165409"/>
            <a:ext cx="10161154" cy="105872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県条例第４条</a:t>
            </a:r>
            <a:r>
              <a:rPr lang="ja-JP" altLang="en-US" dirty="0">
                <a:solidFill>
                  <a:schemeClr val="tx1"/>
                </a:solidFill>
              </a:rPr>
              <a:t>　社会福祉施設等の設置者等（設置者若しくは開設者又は当該事業を行う者をいう。）は、非常災害対策に関する具体的な計画を作成し、施設又は事業所の見やすい場所に、その概要を掲示しなければならない。（非常災害時の連携協力体制の整備）</a:t>
            </a:r>
            <a:endParaRPr lang="en-US" altLang="ja-JP" dirty="0">
              <a:solidFill>
                <a:schemeClr val="tx1"/>
              </a:solidFill>
            </a:endParaRPr>
          </a:p>
        </p:txBody>
      </p:sp>
    </p:spTree>
    <p:extLst>
      <p:ext uri="{BB962C8B-B14F-4D97-AF65-F5344CB8AC3E}">
        <p14:creationId xmlns:p14="http://schemas.microsoft.com/office/powerpoint/2010/main" val="2295773141"/>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343057"/>
            <a:ext cx="27305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34</a:t>
            </a:fld>
            <a:endParaRPr kumimoji="1" lang="ja-JP" altLang="en-US"/>
          </a:p>
        </p:txBody>
      </p:sp>
      <p:sp>
        <p:nvSpPr>
          <p:cNvPr id="3" name="正方形/長方形 2"/>
          <p:cNvSpPr/>
          <p:nvPr/>
        </p:nvSpPr>
        <p:spPr>
          <a:xfrm>
            <a:off x="838200" y="923638"/>
            <a:ext cx="4546600" cy="5218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香川県危機管理課</a:t>
            </a:r>
            <a:r>
              <a:rPr lang="en-US" altLang="ja-JP" sz="2200" dirty="0">
                <a:solidFill>
                  <a:prstClr val="black"/>
                </a:solidFill>
              </a:rPr>
              <a:t>HP】</a:t>
            </a:r>
          </a:p>
          <a:p>
            <a:pPr lvl="0">
              <a:lnSpc>
                <a:spcPct val="150000"/>
              </a:lnSpc>
            </a:pPr>
            <a:r>
              <a:rPr lang="ja-JP" altLang="en-US" sz="2200" dirty="0">
                <a:solidFill>
                  <a:prstClr val="black"/>
                </a:solidFill>
              </a:rPr>
              <a:t>○防災アプリ「香川県防災ナビ」</a:t>
            </a:r>
            <a:r>
              <a:rPr lang="en-US" altLang="ja-JP" sz="2200" dirty="0">
                <a:solidFill>
                  <a:prstClr val="black"/>
                </a:solidFill>
                <a:hlinkClick r:id="rId2"/>
              </a:rPr>
              <a:t>https://www.pref.kagawa.lg.jp/kikikanri/sogo/bosaijoho/wcj0cp200403105310.html</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スマートフォンの持つ位置情報を活用して、避難所・避難場所へのルート検索等の機能あり</a:t>
            </a:r>
            <a:endParaRPr lang="en-US" altLang="ja-JP" sz="2200" dirty="0">
              <a:solidFill>
                <a:prstClr val="black"/>
              </a:solidFill>
            </a:endParaRPr>
          </a:p>
          <a:p>
            <a:pPr lvl="0">
              <a:lnSpc>
                <a:spcPct val="150000"/>
              </a:lnSpc>
            </a:pPr>
            <a:endParaRPr lang="en-US" altLang="ja-JP" sz="2200" dirty="0">
              <a:solidFill>
                <a:prstClr val="black"/>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697" y="495300"/>
            <a:ext cx="2705027" cy="521683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916" y="1438049"/>
            <a:ext cx="2644892" cy="5100863"/>
          </a:xfrm>
          <a:prstGeom prst="rect">
            <a:avLst/>
          </a:prstGeom>
        </p:spPr>
      </p:pic>
    </p:spTree>
    <p:extLst>
      <p:ext uri="{BB962C8B-B14F-4D97-AF65-F5344CB8AC3E}">
        <p14:creationId xmlns:p14="http://schemas.microsoft.com/office/powerpoint/2010/main" val="168538464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343057"/>
            <a:ext cx="27051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35</a:t>
            </a:fld>
            <a:endParaRPr kumimoji="1" lang="ja-JP" altLang="en-US"/>
          </a:p>
        </p:txBody>
      </p:sp>
      <p:sp>
        <p:nvSpPr>
          <p:cNvPr id="3" name="正方形/長方形 2"/>
          <p:cNvSpPr/>
          <p:nvPr/>
        </p:nvSpPr>
        <p:spPr>
          <a:xfrm>
            <a:off x="838201" y="914401"/>
            <a:ext cx="10947400" cy="524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②非常災害対策マニュアルは、</a:t>
            </a:r>
            <a:r>
              <a:rPr lang="ja-JP" altLang="en-US" sz="2200" dirty="0">
                <a:solidFill>
                  <a:srgbClr val="FF0000"/>
                </a:solidFill>
              </a:rPr>
              <a:t>火災・風水害・震災時</a:t>
            </a:r>
            <a:r>
              <a:rPr lang="ja-JP" altLang="en-US" sz="2200" dirty="0">
                <a:solidFill>
                  <a:prstClr val="black"/>
                </a:solidFill>
              </a:rPr>
              <a:t>を盛り込むこと</a:t>
            </a:r>
            <a:endParaRPr lang="en-US" altLang="ja-JP" sz="2200" dirty="0">
              <a:solidFill>
                <a:prstClr val="black"/>
              </a:solidFill>
            </a:endParaRPr>
          </a:p>
          <a:p>
            <a:pPr lvl="0">
              <a:lnSpc>
                <a:spcPct val="150000"/>
              </a:lnSpc>
            </a:pPr>
            <a:r>
              <a:rPr lang="ja-JP" altLang="en-US" sz="2200" dirty="0">
                <a:solidFill>
                  <a:prstClr val="black"/>
                </a:solidFill>
              </a:rPr>
              <a:t>③避難訓練は、利用者・児を含めた訓練も実施すること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香川県障害福祉課</a:t>
            </a:r>
            <a:r>
              <a:rPr lang="en-US" altLang="ja-JP" sz="2200" dirty="0">
                <a:solidFill>
                  <a:prstClr val="black"/>
                </a:solidFill>
              </a:rPr>
              <a:t>HP】</a:t>
            </a:r>
          </a:p>
          <a:p>
            <a:pPr lvl="0">
              <a:lnSpc>
                <a:spcPct val="150000"/>
              </a:lnSpc>
            </a:pPr>
            <a:r>
              <a:rPr lang="ja-JP" altLang="en-US" sz="2200" dirty="0">
                <a:solidFill>
                  <a:prstClr val="black"/>
                </a:solidFill>
              </a:rPr>
              <a:t>○防災マニュアル作成の手引き</a:t>
            </a:r>
            <a:r>
              <a:rPr lang="en-US" altLang="ja-JP" sz="2200" dirty="0">
                <a:solidFill>
                  <a:prstClr val="black"/>
                </a:solidFill>
                <a:hlinkClick r:id="rId2"/>
              </a:rPr>
              <a:t>https://www.pref.kagawa.lg.jp/documents/6480/s0ekdb170310224536_f07_1.docx</a:t>
            </a: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7" name="角丸四角形 6"/>
          <p:cNvSpPr/>
          <p:nvPr/>
        </p:nvSpPr>
        <p:spPr>
          <a:xfrm>
            <a:off x="4492485" y="2057400"/>
            <a:ext cx="7007087" cy="288234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マニュアルには、具体的に以下のことを記載</a:t>
            </a:r>
          </a:p>
          <a:p>
            <a:r>
              <a:rPr lang="ja-JP" altLang="en-US" sz="2000" dirty="0">
                <a:solidFill>
                  <a:schemeClr val="tx1"/>
                </a:solidFill>
              </a:rPr>
              <a:t>・事業所の立地条件　　・情報の入手方法　</a:t>
            </a:r>
            <a:endParaRPr lang="en-US" altLang="ja-JP" sz="2000" dirty="0">
              <a:solidFill>
                <a:schemeClr val="tx1"/>
              </a:solidFill>
            </a:endParaRPr>
          </a:p>
          <a:p>
            <a:r>
              <a:rPr lang="ja-JP" altLang="en-US" sz="2000" dirty="0">
                <a:solidFill>
                  <a:schemeClr val="tx1"/>
                </a:solidFill>
              </a:rPr>
              <a:t>・連絡先や通信手段の確認</a:t>
            </a:r>
          </a:p>
          <a:p>
            <a:r>
              <a:rPr lang="ja-JP" altLang="en-US" sz="2000" dirty="0">
                <a:solidFill>
                  <a:schemeClr val="tx1"/>
                </a:solidFill>
              </a:rPr>
              <a:t>・避難を開始する時期、判断基準　　・避難場所</a:t>
            </a:r>
          </a:p>
          <a:p>
            <a:r>
              <a:rPr lang="ja-JP" altLang="en-US" sz="2000" dirty="0">
                <a:solidFill>
                  <a:schemeClr val="tx1"/>
                </a:solidFill>
              </a:rPr>
              <a:t>・避難経路（事業所内だけでなく、地域の避難所までの経路）</a:t>
            </a:r>
            <a:endParaRPr lang="en-US" altLang="ja-JP" sz="2000" dirty="0">
              <a:solidFill>
                <a:schemeClr val="tx1"/>
              </a:solidFill>
            </a:endParaRPr>
          </a:p>
          <a:p>
            <a:r>
              <a:rPr lang="ja-JP" altLang="en-US" sz="2000" dirty="0">
                <a:solidFill>
                  <a:schemeClr val="tx1"/>
                </a:solidFill>
              </a:rPr>
              <a:t>・避難方法（車○分、徒歩○分など）　　</a:t>
            </a:r>
            <a:endParaRPr lang="en-US" altLang="ja-JP" sz="2000" dirty="0">
              <a:solidFill>
                <a:schemeClr val="tx1"/>
              </a:solidFill>
            </a:endParaRPr>
          </a:p>
          <a:p>
            <a:r>
              <a:rPr lang="ja-JP" altLang="en-US" sz="2000" dirty="0">
                <a:solidFill>
                  <a:schemeClr val="tx1"/>
                </a:solidFill>
              </a:rPr>
              <a:t>・災害時の人員体制、指揮系統</a:t>
            </a:r>
          </a:p>
          <a:p>
            <a:r>
              <a:rPr lang="ja-JP" altLang="en-US" sz="2000" dirty="0">
                <a:solidFill>
                  <a:schemeClr val="tx1"/>
                </a:solidFill>
              </a:rPr>
              <a:t>・関係機関との連携体制</a:t>
            </a:r>
            <a:endParaRPr lang="en-US" altLang="ja-JP" sz="2000" dirty="0">
              <a:solidFill>
                <a:schemeClr val="tx1"/>
              </a:solidFill>
            </a:endParaRPr>
          </a:p>
        </p:txBody>
      </p:sp>
    </p:spTree>
    <p:extLst>
      <p:ext uri="{BB962C8B-B14F-4D97-AF65-F5344CB8AC3E}">
        <p14:creationId xmlns:p14="http://schemas.microsoft.com/office/powerpoint/2010/main" val="411060716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3D376-201D-3E25-989C-5C7965F39A54}"/>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235642E-226E-D83A-3006-0F610ACC5AB2}"/>
              </a:ext>
            </a:extLst>
          </p:cNvPr>
          <p:cNvSpPr>
            <a:spLocks noGrp="1"/>
          </p:cNvSpPr>
          <p:nvPr>
            <p:ph type="sldNum" sz="quarter" idx="12"/>
          </p:nvPr>
        </p:nvSpPr>
        <p:spPr/>
        <p:txBody>
          <a:bodyPr/>
          <a:lstStyle/>
          <a:p>
            <a:fld id="{BD6F1CBD-B437-47E4-8EA4-6A9B6D02C591}" type="slidenum">
              <a:rPr kumimoji="1" lang="ja-JP" altLang="en-US" smtClean="0"/>
              <a:t>36</a:t>
            </a:fld>
            <a:endParaRPr kumimoji="1" lang="ja-JP" altLang="en-US"/>
          </a:p>
        </p:txBody>
      </p:sp>
      <p:sp>
        <p:nvSpPr>
          <p:cNvPr id="3" name="正方形/長方形 2">
            <a:extLst>
              <a:ext uri="{FF2B5EF4-FFF2-40B4-BE49-F238E27FC236}">
                <a16:creationId xmlns:a16="http://schemas.microsoft.com/office/drawing/2014/main" id="{94BB087F-746A-BF9B-2C97-F4A489B25E0C}"/>
              </a:ext>
            </a:extLst>
          </p:cNvPr>
          <p:cNvSpPr/>
          <p:nvPr/>
        </p:nvSpPr>
        <p:spPr>
          <a:xfrm>
            <a:off x="838201" y="1525811"/>
            <a:ext cx="10532164" cy="4020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①苦情を受け付ける</a:t>
            </a:r>
            <a:r>
              <a:rPr lang="ja-JP" altLang="en-US" sz="2200" b="1" u="sng" dirty="0">
                <a:solidFill>
                  <a:srgbClr val="FF0000"/>
                </a:solidFill>
              </a:rPr>
              <a:t>窓口（苦情受付担当者）と解決する担当者（苦情解決責任者）</a:t>
            </a:r>
            <a:r>
              <a:rPr lang="ja-JP" altLang="en-US" sz="2200" dirty="0">
                <a:solidFill>
                  <a:prstClr val="black"/>
                </a:solidFill>
              </a:rPr>
              <a:t>は</a:t>
            </a:r>
            <a:endParaRPr lang="en-US" altLang="ja-JP" sz="2200" dirty="0">
              <a:solidFill>
                <a:prstClr val="black"/>
              </a:solidFill>
            </a:endParaRPr>
          </a:p>
          <a:p>
            <a:pPr lvl="0">
              <a:lnSpc>
                <a:spcPct val="150000"/>
              </a:lnSpc>
            </a:pPr>
            <a:r>
              <a:rPr lang="ja-JP" altLang="en-US" sz="2200" dirty="0">
                <a:solidFill>
                  <a:prstClr val="black"/>
                </a:solidFill>
              </a:rPr>
              <a:t>　同一人物ではなく、それぞれ設置すること。</a:t>
            </a:r>
            <a:endParaRPr lang="en-US" altLang="ja-JP" sz="2200" dirty="0">
              <a:solidFill>
                <a:prstClr val="black"/>
              </a:solidFill>
            </a:endParaRPr>
          </a:p>
          <a:p>
            <a:pPr lvl="0">
              <a:lnSpc>
                <a:spcPct val="150000"/>
              </a:lnSpc>
            </a:pPr>
            <a:r>
              <a:rPr lang="ja-JP" altLang="en-US" sz="2200" dirty="0">
                <a:solidFill>
                  <a:prstClr val="black"/>
                </a:solidFill>
              </a:rPr>
              <a:t>②利用者への周知。施設内への掲示、パンフレットの配布等により、苦情解決責任者は、利用者に対して、苦情解決責任者、苦情受付担当者及び第三者委員の氏名・連絡先や、苦情解決の仕組みについて</a:t>
            </a:r>
            <a:r>
              <a:rPr lang="ja-JP" altLang="en-US" sz="2200" b="1" u="sng" dirty="0">
                <a:solidFill>
                  <a:srgbClr val="FF0000"/>
                </a:solidFill>
              </a:rPr>
              <a:t>周知する</a:t>
            </a:r>
            <a:r>
              <a:rPr lang="ja-JP" altLang="en-US" sz="2200" dirty="0">
                <a:solidFill>
                  <a:prstClr val="black"/>
                </a:solidFill>
              </a:rPr>
              <a:t>こと。</a:t>
            </a:r>
            <a:endParaRPr lang="en-US" altLang="ja-JP" sz="2200" dirty="0">
              <a:solidFill>
                <a:prstClr val="black"/>
              </a:solidFill>
            </a:endParaRPr>
          </a:p>
          <a:p>
            <a:pPr lvl="0">
              <a:lnSpc>
                <a:spcPct val="150000"/>
              </a:lnSpc>
            </a:pPr>
            <a:r>
              <a:rPr lang="ja-JP" altLang="en-US" sz="2200" dirty="0">
                <a:solidFill>
                  <a:prstClr val="black"/>
                </a:solidFill>
              </a:rPr>
              <a:t>③苦情解決の記録、報告。苦情解決や改善を重ねることにより、サービスの質が高まり、運営の適正化が確保される。これらを実効あるものとするため、</a:t>
            </a:r>
            <a:r>
              <a:rPr lang="ja-JP" altLang="en-US" sz="2200" b="1" u="sng" dirty="0">
                <a:solidFill>
                  <a:srgbClr val="FF0000"/>
                </a:solidFill>
              </a:rPr>
              <a:t>記録と報告</a:t>
            </a:r>
            <a:r>
              <a:rPr lang="ja-JP" altLang="en-US" sz="2200" dirty="0">
                <a:solidFill>
                  <a:prstClr val="black"/>
                </a:solidFill>
              </a:rPr>
              <a:t>を積み重ねるようにすること。</a:t>
            </a:r>
            <a:endParaRPr lang="en-US" altLang="ja-JP" sz="2200" dirty="0">
              <a:solidFill>
                <a:prstClr val="black"/>
              </a:solidFill>
            </a:endParaRPr>
          </a:p>
        </p:txBody>
      </p:sp>
      <p:sp>
        <p:nvSpPr>
          <p:cNvPr id="5" name="タイトル 1">
            <a:extLst>
              <a:ext uri="{FF2B5EF4-FFF2-40B4-BE49-F238E27FC236}">
                <a16:creationId xmlns:a16="http://schemas.microsoft.com/office/drawing/2014/main" id="{597A5A4D-E07D-847C-4265-1BC55C59BD1F}"/>
              </a:ext>
            </a:extLst>
          </p:cNvPr>
          <p:cNvSpPr txBox="1">
            <a:spLocks/>
          </p:cNvSpPr>
          <p:nvPr/>
        </p:nvSpPr>
        <p:spPr>
          <a:xfrm>
            <a:off x="838201" y="705679"/>
            <a:ext cx="3238500" cy="571344"/>
          </a:xfrm>
          <a:prstGeom prst="rect">
            <a:avLst/>
          </a:prstGeom>
          <a:solidFill>
            <a:srgbClr val="FFFF00"/>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t>苦情に関すること</a:t>
            </a:r>
          </a:p>
        </p:txBody>
      </p:sp>
    </p:spTree>
    <p:extLst>
      <p:ext uri="{BB962C8B-B14F-4D97-AF65-F5344CB8AC3E}">
        <p14:creationId xmlns:p14="http://schemas.microsoft.com/office/powerpoint/2010/main" val="3680758220"/>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3803374" cy="571344"/>
          </a:xfrm>
          <a:solidFill>
            <a:srgbClr val="FFFF00"/>
          </a:solidFill>
        </p:spPr>
        <p:txBody>
          <a:bodyPr>
            <a:normAutofit/>
          </a:bodyPr>
          <a:lstStyle/>
          <a:p>
            <a:r>
              <a:rPr lang="ja-JP" altLang="en-US" sz="3600" b="1" dirty="0"/>
              <a:t>ヒヤリハット・事故</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37</a:t>
            </a:fld>
            <a:endParaRPr kumimoji="1" lang="ja-JP" altLang="en-US"/>
          </a:p>
        </p:txBody>
      </p:sp>
      <p:sp>
        <p:nvSpPr>
          <p:cNvPr id="8" name="正方形/長方形 7"/>
          <p:cNvSpPr/>
          <p:nvPr/>
        </p:nvSpPr>
        <p:spPr>
          <a:xfrm>
            <a:off x="838200" y="1231902"/>
            <a:ext cx="10750826" cy="511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①事故対応マニュアル（発生した場合の対応方法）を作成すること。</a:t>
            </a:r>
            <a:endParaRPr lang="en-US" altLang="ja-JP" sz="2200" dirty="0">
              <a:solidFill>
                <a:prstClr val="black"/>
              </a:solidFill>
            </a:endParaRPr>
          </a:p>
          <a:p>
            <a:pPr lvl="0">
              <a:lnSpc>
                <a:spcPct val="150000"/>
              </a:lnSpc>
            </a:pPr>
            <a:r>
              <a:rPr lang="ja-JP" altLang="en-US" sz="2200" dirty="0">
                <a:solidFill>
                  <a:prstClr val="black"/>
                </a:solidFill>
              </a:rPr>
              <a:t>②事故が発生した場合は、速やかに県、市町に連絡することが必要なことから、事故対応マニュアルにその旨記載すること。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a:lnSpc>
                <a:spcPct val="150000"/>
              </a:lnSpc>
            </a:pPr>
            <a:r>
              <a:rPr lang="ja-JP" altLang="en-US" sz="2200" dirty="0">
                <a:solidFill>
                  <a:prstClr val="black"/>
                </a:solidFill>
              </a:rPr>
              <a:t>③ヒヤリハット・事故が発生した際は、再発防止策を職員間で共有すること。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　</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9" name="角丸四角形 8"/>
          <p:cNvSpPr/>
          <p:nvPr/>
        </p:nvSpPr>
        <p:spPr>
          <a:xfrm>
            <a:off x="1231323" y="3092333"/>
            <a:ext cx="10161154" cy="207017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まず第一報を県・市町に入れる。</a:t>
            </a:r>
            <a:endParaRPr lang="en-US" altLang="ja-JP" sz="2200" dirty="0">
              <a:solidFill>
                <a:schemeClr val="tx1"/>
              </a:solidFill>
            </a:endParaRPr>
          </a:p>
          <a:p>
            <a:r>
              <a:rPr lang="ja-JP" altLang="en-US" sz="2200" dirty="0">
                <a:solidFill>
                  <a:schemeClr val="tx1"/>
                </a:solidFill>
              </a:rPr>
              <a:t>事故報告書の内容には、５Ｗ１Ｈを明確にするとともに漏れなく記載すること。</a:t>
            </a:r>
          </a:p>
          <a:p>
            <a:r>
              <a:rPr lang="ja-JP" altLang="en-US" sz="2200" dirty="0">
                <a:solidFill>
                  <a:schemeClr val="tx1"/>
                </a:solidFill>
              </a:rPr>
              <a:t>再発防止のため改善策については、</a:t>
            </a:r>
            <a:r>
              <a:rPr lang="ja-JP" altLang="en-US" sz="2200" dirty="0">
                <a:solidFill>
                  <a:srgbClr val="FF0000"/>
                </a:solidFill>
              </a:rPr>
              <a:t>検討した内容</a:t>
            </a:r>
            <a:r>
              <a:rPr lang="ja-JP" altLang="en-US" sz="2200" dirty="0">
                <a:solidFill>
                  <a:schemeClr val="tx1"/>
                </a:solidFill>
              </a:rPr>
              <a:t>を事故報告書により報告すること。（○○を今後検討するではない）</a:t>
            </a:r>
            <a:endParaRPr lang="en-US" altLang="ja-JP" sz="2200" dirty="0">
              <a:solidFill>
                <a:schemeClr val="tx1"/>
              </a:solidFill>
            </a:endParaRPr>
          </a:p>
        </p:txBody>
      </p:sp>
    </p:spTree>
    <p:extLst>
      <p:ext uri="{BB962C8B-B14F-4D97-AF65-F5344CB8AC3E}">
        <p14:creationId xmlns:p14="http://schemas.microsoft.com/office/powerpoint/2010/main" val="211121029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3694043" cy="571344"/>
          </a:xfrm>
          <a:solidFill>
            <a:srgbClr val="FFFF00"/>
          </a:solidFill>
        </p:spPr>
        <p:txBody>
          <a:bodyPr>
            <a:normAutofit/>
          </a:bodyPr>
          <a:lstStyle/>
          <a:p>
            <a:r>
              <a:rPr lang="ja-JP" altLang="en-US" sz="3600" b="1" dirty="0"/>
              <a:t>ヒヤリハット・事故</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38</a:t>
            </a:fld>
            <a:endParaRPr kumimoji="1" lang="ja-JP" altLang="en-US"/>
          </a:p>
        </p:txBody>
      </p:sp>
      <p:sp>
        <p:nvSpPr>
          <p:cNvPr id="8" name="正方形/長方形 7"/>
          <p:cNvSpPr/>
          <p:nvPr/>
        </p:nvSpPr>
        <p:spPr>
          <a:xfrm>
            <a:off x="838200" y="1189386"/>
            <a:ext cx="10947400" cy="509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a:t>
            </a:r>
          </a:p>
          <a:p>
            <a:pPr lvl="0">
              <a:lnSpc>
                <a:spcPct val="150000"/>
              </a:lnSpc>
            </a:pPr>
            <a:r>
              <a:rPr lang="ja-JP" altLang="en-US" sz="2200" dirty="0">
                <a:solidFill>
                  <a:prstClr val="black"/>
                </a:solidFill>
              </a:rPr>
              <a:t>○福祉サービスにおける危機管理（リスクマネジメント）に関する取り組み指針</a:t>
            </a:r>
            <a:endParaRPr lang="en-US" altLang="ja-JP" sz="2200" dirty="0">
              <a:solidFill>
                <a:prstClr val="black"/>
              </a:solidFill>
            </a:endParaRPr>
          </a:p>
          <a:p>
            <a:pPr lvl="0">
              <a:lnSpc>
                <a:spcPct val="150000"/>
              </a:lnSpc>
            </a:pPr>
            <a:r>
              <a:rPr lang="en-US" altLang="ja-JP" sz="2200" dirty="0">
                <a:solidFill>
                  <a:prstClr val="black"/>
                </a:solidFill>
                <a:hlinkClick r:id="rId3"/>
              </a:rPr>
              <a:t>https://www.mhlw.go.jp/houdou/2002/04/h0422-2.html</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香川県障害福祉課</a:t>
            </a:r>
            <a:r>
              <a:rPr lang="en-US" altLang="ja-JP" sz="2200" dirty="0">
                <a:solidFill>
                  <a:prstClr val="black"/>
                </a:solidFill>
              </a:rPr>
              <a:t>】</a:t>
            </a:r>
          </a:p>
          <a:p>
            <a:pPr lvl="0">
              <a:lnSpc>
                <a:spcPct val="150000"/>
              </a:lnSpc>
            </a:pPr>
            <a:r>
              <a:rPr lang="ja-JP" altLang="en-US" sz="2200" dirty="0">
                <a:solidFill>
                  <a:prstClr val="black"/>
                </a:solidFill>
              </a:rPr>
              <a:t>○事故報告様式：</a:t>
            </a:r>
            <a:r>
              <a:rPr lang="en-US" altLang="ja-JP" sz="2200" dirty="0">
                <a:solidFill>
                  <a:prstClr val="black"/>
                </a:solidFill>
                <a:hlinkClick r:id="rId4"/>
              </a:rPr>
              <a:t>https://www.pref.kagawa.lg.jp/shogaifukushi/jikohoukoku.html</a:t>
            </a:r>
            <a:endParaRPr lang="en-US" altLang="ja-JP" sz="2200" dirty="0">
              <a:solidFill>
                <a:prstClr val="black"/>
              </a:solidFill>
            </a:endParaRPr>
          </a:p>
          <a:p>
            <a:pPr lvl="0">
              <a:lnSpc>
                <a:spcPct val="150000"/>
              </a:lnSpc>
            </a:pPr>
            <a:r>
              <a:rPr lang="ja-JP" altLang="en-US" sz="2200" dirty="0">
                <a:solidFill>
                  <a:prstClr val="black"/>
                </a:solidFill>
              </a:rPr>
              <a:t>○事故報告書提出先：</a:t>
            </a:r>
            <a:endParaRPr lang="en-US" altLang="ja-JP" sz="2200" dirty="0">
              <a:solidFill>
                <a:prstClr val="black"/>
              </a:solidFill>
            </a:endParaRPr>
          </a:p>
          <a:p>
            <a:pPr lvl="0">
              <a:lnSpc>
                <a:spcPct val="150000"/>
              </a:lnSpc>
            </a:pPr>
            <a:r>
              <a:rPr lang="ja-JP" altLang="en-US" sz="2200" dirty="0">
                <a:solidFill>
                  <a:prstClr val="black"/>
                </a:solidFill>
              </a:rPr>
              <a:t>　　　　　　　</a:t>
            </a:r>
            <a:r>
              <a:rPr lang="en-US" altLang="ja-JP" sz="2200" kern="0" dirty="0">
                <a:solidFill>
                  <a:srgbClr val="000000"/>
                </a:solidFill>
                <a:cs typeface="ＭＳ明朝"/>
                <a:hlinkClick r:id="rId5"/>
              </a:rPr>
              <a:t> https://apply.e-tumo.jp/pref-kagawa-u/offer/offerList_detail?tempSeq=4561</a:t>
            </a:r>
            <a:endParaRPr lang="en-US" altLang="ja-JP" sz="2200" dirty="0">
              <a:solidFill>
                <a:prstClr val="black"/>
              </a:solidFill>
            </a:endParaRPr>
          </a:p>
          <a:p>
            <a:pPr lvl="0">
              <a:lnSpc>
                <a:spcPct val="150000"/>
              </a:lnSpc>
            </a:pPr>
            <a:r>
              <a:rPr lang="ja-JP" altLang="en-US" sz="2200" kern="0" dirty="0">
                <a:solidFill>
                  <a:srgbClr val="000000"/>
                </a:solidFill>
                <a:cs typeface="ＭＳ明朝"/>
                <a:hlinkClick r:id="rId5"/>
              </a:rPr>
              <a:t>　　　　　　　</a:t>
            </a:r>
            <a:endParaRPr lang="en-US" altLang="ja-JP" sz="2200" kern="0" dirty="0">
              <a:solidFill>
                <a:srgbClr val="000000"/>
              </a:solidFill>
              <a:cs typeface="ＭＳ明朝"/>
            </a:endParaRPr>
          </a:p>
          <a:p>
            <a:pPr>
              <a:lnSpc>
                <a:spcPts val="1800"/>
              </a:lnSpc>
            </a:pPr>
            <a:endParaRPr lang="en-US" altLang="ja-JP" sz="2200" dirty="0">
              <a:solidFill>
                <a:prstClr val="black"/>
              </a:solidFill>
            </a:endParaRPr>
          </a:p>
          <a:p>
            <a:pPr>
              <a:lnSpc>
                <a:spcPts val="18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Tree>
    <p:extLst>
      <p:ext uri="{BB962C8B-B14F-4D97-AF65-F5344CB8AC3E}">
        <p14:creationId xmlns:p14="http://schemas.microsoft.com/office/powerpoint/2010/main" val="324514917"/>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44677371"/>
              </p:ext>
            </p:extLst>
          </p:nvPr>
        </p:nvGraphicFramePr>
        <p:xfrm>
          <a:off x="584791" y="328137"/>
          <a:ext cx="10994621" cy="6189621"/>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69987">
                  <a:extLst>
                    <a:ext uri="{9D8B030D-6E8A-4147-A177-3AD203B41FA5}">
                      <a16:colId xmlns:a16="http://schemas.microsoft.com/office/drawing/2014/main" val="20004"/>
                    </a:ext>
                  </a:extLst>
                </a:gridCol>
                <a:gridCol w="14575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817628">
                <a:tc rowSpan="2">
                  <a:txBody>
                    <a:bodyPr/>
                    <a:lstStyle/>
                    <a:p>
                      <a:pPr indent="0"/>
                      <a:r>
                        <a:rPr lang="ja-JP" altLang="en-US" sz="1800" dirty="0">
                          <a:latin typeface="メイリオ" panose="020B0604030504040204" pitchFamily="50" charset="-128"/>
                          <a:ea typeface="メイリオ" panose="020B0604030504040204" pitchFamily="50" charset="-128"/>
                        </a:rPr>
                        <a:t>３</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感染症対策の強化</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施設・居住・通所系</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indent="0"/>
                      <a:r>
                        <a:rPr lang="ja" altLang="ja-JP" sz="1800" dirty="0">
                          <a:latin typeface="Meiryo"/>
                          <a:ea typeface="Meiryo"/>
                        </a:rPr>
                        <a:t>①委員会</a:t>
                      </a:r>
                      <a:r>
                        <a:rPr lang="ja-JP" altLang="en-US" sz="1800" dirty="0">
                          <a:latin typeface="Meiryo"/>
                          <a:ea typeface="Meiryo"/>
                        </a:rPr>
                        <a:t>の設置及び開催（</a:t>
                      </a:r>
                      <a:r>
                        <a:rPr lang="en-US" altLang="ja-JP" sz="1800" dirty="0">
                          <a:latin typeface="Meiryo"/>
                          <a:ea typeface="Meiryo"/>
                        </a:rPr>
                        <a:t>3</a:t>
                      </a:r>
                      <a:r>
                        <a:rPr lang="ja-JP" altLang="en-US" sz="1800" dirty="0">
                          <a:latin typeface="Meiryo"/>
                          <a:ea typeface="Meiryo"/>
                        </a:rPr>
                        <a:t>月に</a:t>
                      </a:r>
                      <a:r>
                        <a:rPr lang="en-US" altLang="ja-JP" sz="1800" dirty="0">
                          <a:latin typeface="Meiryo"/>
                          <a:ea typeface="Meiryo"/>
                        </a:rPr>
                        <a:t>1</a:t>
                      </a:r>
                      <a:r>
                        <a:rPr lang="ja-JP" altLang="en-US" sz="1800" dirty="0">
                          <a:latin typeface="Meiryo"/>
                          <a:ea typeface="Meiryo"/>
                        </a:rPr>
                        <a:t>回）</a:t>
                      </a:r>
                      <a:endParaRPr lang="en-US" altLang="ja-JP" sz="1800" dirty="0">
                        <a:latin typeface="Meiryo"/>
                        <a:ea typeface="Meiryo"/>
                      </a:endParaRPr>
                    </a:p>
                    <a:p>
                      <a:pPr indent="0"/>
                      <a:r>
                        <a:rPr lang="ja-JP" altLang="en-US" sz="1800" dirty="0">
                          <a:latin typeface="Meiryo"/>
                          <a:ea typeface="Meiryo"/>
                        </a:rPr>
                        <a:t>委員会での検討結果を従業者に周知</a:t>
                      </a:r>
                      <a:endParaRPr lang="ja" altLang="ja-JP" sz="1800" dirty="0">
                        <a:latin typeface="Meiryo"/>
                        <a:ea typeface="Meiryo"/>
                      </a:endParaRPr>
                    </a:p>
                    <a:p>
                      <a:pPr indent="0"/>
                      <a:r>
                        <a:rPr lang="ja" altLang="ja-JP" sz="1800" dirty="0">
                          <a:latin typeface="メイリオ" panose="020B0604030504040204" pitchFamily="50" charset="-128"/>
                          <a:ea typeface="メイリオ" panose="020B0604030504040204" pitchFamily="50" charset="-128"/>
                        </a:rPr>
                        <a:t>②指針の整備</a:t>
                      </a:r>
                    </a:p>
                    <a:p>
                      <a:pPr indent="0"/>
                      <a:r>
                        <a:rPr lang="ja" altLang="ja-JP" sz="1800" dirty="0">
                          <a:latin typeface="メイリオ" panose="020B0604030504040204" pitchFamily="50" charset="-128"/>
                          <a:ea typeface="メイリオ" panose="020B0604030504040204" pitchFamily="50" charset="-128"/>
                        </a:rPr>
                        <a:t>③研修の実施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ja"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④</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extLst>
                  <a:ext uri="{0D108BD9-81ED-4DB2-BD59-A6C34878D82A}">
                    <a16:rowId xmlns:a16="http://schemas.microsoft.com/office/drawing/2014/main" val="1947669071"/>
                  </a:ext>
                </a:extLst>
              </a:tr>
              <a:tr h="2870791">
                <a:tc vMerge="1">
                  <a:txBody>
                    <a:bodyPr/>
                    <a:lstStyle/>
                    <a:p>
                      <a:endParaRPr kumimoji="1" lang="ja-JP" altLang="en-US"/>
                    </a:p>
                  </a:txBody>
                  <a:tcPr/>
                </a:tc>
                <a:tc vMerge="1">
                  <a:txBody>
                    <a:bodyPr/>
                    <a:lstStyle/>
                    <a:p>
                      <a:endParaRPr kumimoji="1" lang="ja-JP" altLang="en-US"/>
                    </a:p>
                  </a:txBody>
                  <a:tcPr/>
                </a:tc>
                <a:tc>
                  <a:txBody>
                    <a:bodyPr/>
                    <a:lstStyle/>
                    <a:p>
                      <a:pPr indent="0"/>
                      <a:r>
                        <a:rPr lang="ja-JP" altLang="en-US" sz="1800" dirty="0">
                          <a:latin typeface="メイリオ" panose="020B0604030504040204" pitchFamily="50" charset="-128"/>
                          <a:ea typeface="メイリオ" panose="020B0604030504040204" pitchFamily="50" charset="-128"/>
                        </a:rPr>
                        <a:t>訪問・相談系</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Meiryo"/>
                          <a:ea typeface="Meiryo"/>
                          <a:cs typeface="+mn-cs"/>
                        </a:rPr>
                        <a:t>①委員会</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の設置及び開催（</a:t>
                      </a:r>
                      <a:r>
                        <a:rPr kumimoji="1" lang="en-US" altLang="ja-JP" sz="1800" b="0" i="0" u="none" strike="noStrike" kern="1200" cap="none" spc="0" normalizeH="0" baseline="0" noProof="0" dirty="0">
                          <a:ln>
                            <a:noFill/>
                          </a:ln>
                          <a:solidFill>
                            <a:prstClr val="black"/>
                          </a:solidFill>
                          <a:effectLst/>
                          <a:uLnTx/>
                          <a:uFillTx/>
                          <a:latin typeface="Meiryo"/>
                          <a:ea typeface="Meiryo"/>
                          <a:cs typeface="+mn-cs"/>
                        </a:rPr>
                        <a:t>6</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月に</a:t>
                      </a:r>
                      <a:r>
                        <a:rPr kumimoji="1" lang="en-US" altLang="ja-JP" sz="1800" b="0" i="0" u="none" strike="noStrike" kern="1200" cap="none" spc="0" normalizeH="0" baseline="0" noProof="0" dirty="0">
                          <a:ln>
                            <a:noFill/>
                          </a:ln>
                          <a:solidFill>
                            <a:prstClr val="black"/>
                          </a:solidFill>
                          <a:effectLst/>
                          <a:uLnTx/>
                          <a:uFillTx/>
                          <a:latin typeface="Meiryo"/>
                          <a:ea typeface="Meiryo"/>
                          <a:cs typeface="+mn-cs"/>
                        </a:rPr>
                        <a:t>1</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回）</a:t>
                      </a:r>
                      <a:endParaRPr kumimoji="1" lang="en-US" altLang="ja-JP" sz="1800" b="0" i="0" u="none" strike="noStrike" kern="1200" cap="none" spc="0" normalizeH="0" baseline="0" noProof="0" dirty="0">
                        <a:ln>
                          <a:noFill/>
                        </a:ln>
                        <a:solidFill>
                          <a:prstClr val="black"/>
                        </a:solidFill>
                        <a:effectLst/>
                        <a:uLnTx/>
                        <a:uFillTx/>
                        <a:latin typeface="Meiryo"/>
                        <a:ea typeface="Meiry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委員会での検討結果を従業者に周知</a:t>
                      </a:r>
                      <a:endParaRPr kumimoji="1" lang="ja" altLang="ja-JP" sz="1800" b="0" i="0" u="none" strike="noStrike" kern="1200" cap="none" spc="0" normalizeH="0" baseline="0" noProof="0" dirty="0">
                        <a:ln>
                          <a:noFill/>
                        </a:ln>
                        <a:solidFill>
                          <a:prstClr val="black"/>
                        </a:solidFill>
                        <a:effectLst/>
                        <a:uLnTx/>
                        <a:uFillTx/>
                        <a:latin typeface="Meiryo"/>
                        <a:ea typeface="Meiry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②指針の整備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③研修の実施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訓練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シミュレーション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4737120"/>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4</a:t>
            </a:fld>
            <a:endParaRPr kumimoji="1" lang="ja-JP" altLang="en-US"/>
          </a:p>
        </p:txBody>
      </p:sp>
    </p:spTree>
    <p:extLst>
      <p:ext uri="{BB962C8B-B14F-4D97-AF65-F5344CB8AC3E}">
        <p14:creationId xmlns:p14="http://schemas.microsoft.com/office/powerpoint/2010/main" val="392623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564490817"/>
              </p:ext>
            </p:extLst>
          </p:nvPr>
        </p:nvGraphicFramePr>
        <p:xfrm>
          <a:off x="584791" y="328135"/>
          <a:ext cx="10994621" cy="6184990"/>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95387">
                  <a:extLst>
                    <a:ext uri="{9D8B030D-6E8A-4147-A177-3AD203B41FA5}">
                      <a16:colId xmlns:a16="http://schemas.microsoft.com/office/drawing/2014/main" val="20004"/>
                    </a:ext>
                  </a:extLst>
                </a:gridCol>
                <a:gridCol w="1432112">
                  <a:extLst>
                    <a:ext uri="{9D8B030D-6E8A-4147-A177-3AD203B41FA5}">
                      <a16:colId xmlns:a16="http://schemas.microsoft.com/office/drawing/2014/main" val="1455447434"/>
                    </a:ext>
                  </a:extLst>
                </a:gridCol>
              </a:tblGrid>
              <a:tr h="522765">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670449">
                <a:tc rowSpan="2">
                  <a:txBody>
                    <a:bodyPr/>
                    <a:lstStyle/>
                    <a:p>
                      <a:pPr indent="0"/>
                      <a:r>
                        <a:rPr lang="ja-JP" altLang="en-US" sz="1800" dirty="0">
                          <a:latin typeface="メイリオ" panose="020B0604030504040204" pitchFamily="50" charset="-128"/>
                          <a:ea typeface="メイリオ" panose="020B0604030504040204" pitchFamily="50" charset="-128"/>
                        </a:rPr>
                        <a:t>４</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rowSpan="2">
                  <a:txBody>
                    <a:bodyPr/>
                    <a:lstStyle/>
                    <a:p>
                      <a:pPr indent="0"/>
                      <a:r>
                        <a:rPr lang="ja" altLang="ja-JP" sz="1800" dirty="0">
                          <a:latin typeface="Meiryo"/>
                          <a:ea typeface="Meiryo"/>
                        </a:rPr>
                        <a:t>感染症・非常災害発生時の業務継続</a:t>
                      </a:r>
                    </a:p>
                    <a:p>
                      <a:pPr indent="0"/>
                      <a:r>
                        <a:rPr lang="ja" altLang="ja-JP" sz="1800" dirty="0">
                          <a:latin typeface="Meiryo"/>
                          <a:ea typeface="Meiryo"/>
                        </a:rPr>
                        <a:t>に向けた取組の強化</a:t>
                      </a:r>
                    </a:p>
                  </a:txBody>
                  <a:tcPr marL="0" marR="0" marT="0" marB="0" anchor="ctr">
                    <a:solidFill>
                      <a:schemeClr val="accent4">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入所施設</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業務継続計画</a:t>
                      </a:r>
                      <a:r>
                        <a:rPr lang="en-US" altLang="ja-JP" sz="1800" dirty="0">
                          <a:latin typeface="メイリオ" panose="020B0604030504040204" pitchFamily="50" charset="-128"/>
                          <a:ea typeface="メイリオ" panose="020B0604030504040204" pitchFamily="50" charset="-128"/>
                        </a:rPr>
                        <a:t>(BCP)</a:t>
                      </a:r>
                      <a:r>
                        <a:rPr lang="en-US" altLang="ja-JP" sz="1800" dirty="0" err="1">
                          <a:latin typeface="メイリオ" panose="020B0604030504040204" pitchFamily="50" charset="-128"/>
                          <a:ea typeface="メイリオ" panose="020B0604030504040204" pitchFamily="50" charset="-128"/>
                        </a:rPr>
                        <a:t>の策定</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研修の実施</a:t>
                      </a:r>
                      <a:r>
                        <a:rPr lang="en-US" altLang="ja-JP" sz="1800" dirty="0">
                          <a:latin typeface="メイリオ" panose="020B0604030504040204" pitchFamily="50" charset="-128"/>
                          <a:ea typeface="メイリオ" panose="020B0604030504040204" pitchFamily="50" charset="-128"/>
                        </a:rPr>
                        <a:t>(年2回以上)</a:t>
                      </a:r>
                    </a:p>
                    <a:p>
                      <a:pPr indent="0"/>
                      <a:r>
                        <a:rPr lang="en-US" altLang="ja-JP" sz="1800" dirty="0">
                          <a:latin typeface="メイリオ" panose="020B0604030504040204" pitchFamily="50" charset="-128"/>
                          <a:ea typeface="メイリオ" panose="020B0604030504040204" pitchFamily="50" charset="-128"/>
                        </a:rPr>
                        <a:t>③</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a:txBody>
                    <a:bodyPr/>
                    <a:lstStyle/>
                    <a:p>
                      <a:pPr indent="0"/>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あり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4054282659"/>
                  </a:ext>
                </a:extLst>
              </a:tr>
              <a:tr h="2991776">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入所施設以外</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4">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業務継続計画</a:t>
                      </a:r>
                      <a:r>
                        <a:rPr lang="en-US" altLang="ja-JP" sz="1800" dirty="0">
                          <a:latin typeface="メイリオ" panose="020B0604030504040204" pitchFamily="50" charset="-128"/>
                          <a:ea typeface="メイリオ" panose="020B0604030504040204" pitchFamily="50" charset="-128"/>
                        </a:rPr>
                        <a:t>(BCP)</a:t>
                      </a:r>
                      <a:r>
                        <a:rPr lang="en-US" altLang="ja-JP" sz="1800" dirty="0" err="1">
                          <a:latin typeface="メイリオ" panose="020B0604030504040204" pitchFamily="50" charset="-128"/>
                          <a:ea typeface="メイリオ" panose="020B0604030504040204" pitchFamily="50" charset="-128"/>
                        </a:rPr>
                        <a:t>の策定</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研修の実施</a:t>
                      </a:r>
                      <a:r>
                        <a:rPr lang="en-US" altLang="ja-JP" sz="1800" dirty="0">
                          <a:latin typeface="メイリオ" panose="020B0604030504040204" pitchFamily="50" charset="-128"/>
                          <a:ea typeface="メイリオ" panose="020B0604030504040204" pitchFamily="50" charset="-128"/>
                        </a:rPr>
                        <a:t>(年1回以上)</a:t>
                      </a:r>
                    </a:p>
                    <a:p>
                      <a:pPr indent="0"/>
                      <a:r>
                        <a:rPr lang="en-US" altLang="ja-JP" sz="1800" dirty="0">
                          <a:latin typeface="メイリオ" panose="020B0604030504040204" pitchFamily="50" charset="-128"/>
                          <a:ea typeface="メイリオ" panose="020B0604030504040204" pitchFamily="50" charset="-128"/>
                        </a:rPr>
                        <a:t>③</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vMerge="1">
                  <a:txBody>
                    <a:bodyPr/>
                    <a:lstStyle/>
                    <a:p>
                      <a:endParaRPr kumimoji="1" lang="ja-JP" altLang="en-US"/>
                    </a:p>
                  </a:txBody>
                  <a:tcPr/>
                </a:tc>
                <a:tc>
                  <a:txBody>
                    <a:bodyPr/>
                    <a:lstStyle/>
                    <a:p>
                      <a:r>
                        <a:rPr kumimoji="1" lang="ja-JP" altLang="en-US" dirty="0">
                          <a:latin typeface="メイリオ" panose="020B0604030504040204" pitchFamily="50" charset="-128"/>
                          <a:ea typeface="メイリオ" panose="020B0604030504040204" pitchFamily="50" charset="-128"/>
                        </a:rPr>
                        <a:t>あり</a:t>
                      </a:r>
                      <a:endParaRPr kumimoji="1" lang="en-US" altLang="ja-JP"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1016232131"/>
                  </a:ext>
                </a:extLst>
              </a:tr>
            </a:tbl>
          </a:graphicData>
        </a:graphic>
      </p:graphicFrame>
      <p:sp>
        <p:nvSpPr>
          <p:cNvPr id="3" name="スライド番号プレースホルダー 2"/>
          <p:cNvSpPr>
            <a:spLocks noGrp="1"/>
          </p:cNvSpPr>
          <p:nvPr>
            <p:ph type="sldNum" sz="quarter" idx="12"/>
          </p:nvPr>
        </p:nvSpPr>
        <p:spPr/>
        <p:txBody>
          <a:bodyPr/>
          <a:lstStyle/>
          <a:p>
            <a:fld id="{BD6F1CBD-B437-47E4-8EA4-6A9B6D02C591}" type="slidenum">
              <a:rPr kumimoji="1" lang="ja-JP" altLang="en-US" smtClean="0"/>
              <a:t>5</a:t>
            </a:fld>
            <a:endParaRPr kumimoji="1" lang="ja-JP" altLang="en-US"/>
          </a:p>
        </p:txBody>
      </p:sp>
    </p:spTree>
    <p:extLst>
      <p:ext uri="{BB962C8B-B14F-4D97-AF65-F5344CB8AC3E}">
        <p14:creationId xmlns:p14="http://schemas.microsoft.com/office/powerpoint/2010/main" val="144192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5416452"/>
              </p:ext>
            </p:extLst>
          </p:nvPr>
        </p:nvGraphicFramePr>
        <p:xfrm>
          <a:off x="584791" y="328137"/>
          <a:ext cx="10994621" cy="6056124"/>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777461">
                <a:tc>
                  <a:txBody>
                    <a:bodyPr/>
                    <a:lstStyle/>
                    <a:p>
                      <a:pPr indent="0"/>
                      <a:r>
                        <a:rPr lang="ja-JP" altLang="en-US" sz="1800" dirty="0">
                          <a:latin typeface="メイリオ" panose="020B0604030504040204" pitchFamily="50" charset="-128"/>
                          <a:ea typeface="メイリオ" panose="020B0604030504040204" pitchFamily="50" charset="-128"/>
                        </a:rPr>
                        <a:t>５</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ハラスメント対策の強化</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全サービス</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事業者の方針等の明確化及び周知・啓発</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相談担当者、相談対応窓口を定め、従業者に</a:t>
                      </a:r>
                      <a:r>
                        <a:rPr lang="ja" altLang="ja-JP" sz="1800" dirty="0">
                          <a:latin typeface="メイリオ" panose="020B0604030504040204" pitchFamily="50" charset="-128"/>
                          <a:ea typeface="メイリオ" panose="020B0604030504040204" pitchFamily="50" charset="-128"/>
                        </a:rPr>
                        <a:t>周知すること</a:t>
                      </a:r>
                    </a:p>
                  </a:txBody>
                  <a:tcPr marL="0" marR="0" marT="0" marB="0" anchor="ctr">
                    <a:solidFill>
                      <a:schemeClr val="accent2">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R3.4.1~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947669071"/>
                  </a:ext>
                </a:extLst>
              </a:tr>
              <a:tr h="2777461">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６</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情報公表制度（</a:t>
                      </a:r>
                      <a:r>
                        <a:rPr lang="en-US" altLang="ja-JP" sz="1800" dirty="0">
                          <a:solidFill>
                            <a:schemeClr val="tx1"/>
                          </a:solidFill>
                          <a:latin typeface="メイリオ" panose="020B0604030504040204" pitchFamily="50" charset="-128"/>
                          <a:ea typeface="メイリオ" panose="020B0604030504040204" pitchFamily="50" charset="-128"/>
                        </a:rPr>
                        <a:t>WAM</a:t>
                      </a:r>
                      <a:r>
                        <a:rPr lang="ja-JP" altLang="en-US" sz="18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NET</a:t>
                      </a:r>
                      <a:r>
                        <a:rPr lang="ja-JP" altLang="en-US" sz="1800" dirty="0">
                          <a:solidFill>
                            <a:schemeClr val="tx1"/>
                          </a:solidFill>
                          <a:latin typeface="メイリオ" panose="020B0604030504040204" pitchFamily="50" charset="-128"/>
                          <a:ea typeface="メイリオ" panose="020B0604030504040204" pitchFamily="50" charset="-128"/>
                        </a:rPr>
                        <a:t>）</a:t>
                      </a:r>
                      <a:endParaRPr lang="en-US" altLang="ja-JP" sz="1800" dirty="0">
                        <a:solidFill>
                          <a:schemeClr val="tx1"/>
                        </a:solidFill>
                        <a:latin typeface="メイリオ" panose="020B0604030504040204" pitchFamily="50" charset="-128"/>
                        <a:ea typeface="メイリオ" panose="020B0604030504040204" pitchFamily="50" charset="-128"/>
                      </a:endParaRPr>
                    </a:p>
                    <a:p>
                      <a:pPr indent="0"/>
                      <a:r>
                        <a:rPr lang="ja-JP" altLang="en-US" sz="1800" dirty="0">
                          <a:solidFill>
                            <a:schemeClr val="tx1"/>
                          </a:solidFill>
                          <a:latin typeface="メイリオ" panose="020B0604030504040204" pitchFamily="50" charset="-128"/>
                          <a:ea typeface="メイリオ" panose="020B0604030504040204" pitchFamily="50" charset="-128"/>
                        </a:rPr>
                        <a:t>について</a:t>
                      </a:r>
                      <a:endParaRPr lang="ja"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全サービス</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①</a:t>
                      </a:r>
                      <a:r>
                        <a:rPr lang="ja-JP" altLang="en-US" sz="1800" dirty="0">
                          <a:solidFill>
                            <a:schemeClr val="tx1"/>
                          </a:solidFill>
                          <a:latin typeface="メイリオ" panose="020B0604030504040204" pitchFamily="50" charset="-128"/>
                          <a:ea typeface="メイリオ" panose="020B0604030504040204" pitchFamily="50" charset="-128"/>
                        </a:rPr>
                        <a:t>障害福祉サービス等情報公表システムへの報告</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R6.4.1</a:t>
                      </a:r>
                      <a:r>
                        <a:rPr lang="ja-JP" altLang="en-US" sz="1800" dirty="0">
                          <a:solidFill>
                            <a:schemeClr val="tx1"/>
                          </a:solidFill>
                          <a:latin typeface="メイリオ" panose="020B0604030504040204" pitchFamily="50" charset="-128"/>
                          <a:ea typeface="メイリオ" panose="020B0604030504040204" pitchFamily="50" charset="-128"/>
                        </a:rPr>
                        <a:t>～</a:t>
                      </a:r>
                      <a:endParaRPr lang="en-US"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あり</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72146767"/>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6</a:t>
            </a:fld>
            <a:endParaRPr kumimoji="1" lang="ja-JP" altLang="en-US"/>
          </a:p>
        </p:txBody>
      </p:sp>
    </p:spTree>
    <p:extLst>
      <p:ext uri="{BB962C8B-B14F-4D97-AF65-F5344CB8AC3E}">
        <p14:creationId xmlns:p14="http://schemas.microsoft.com/office/powerpoint/2010/main" val="4490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25FF-B244-03E5-669E-FFFB8053D85E}"/>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854CC5C1-1E59-4154-ABF4-7EADF86527DC}"/>
              </a:ext>
            </a:extLst>
          </p:cNvPr>
          <p:cNvGraphicFramePr>
            <a:graphicFrameLocks noGrp="1"/>
          </p:cNvGraphicFramePr>
          <p:nvPr>
            <p:extLst>
              <p:ext uri="{D42A27DB-BD31-4B8C-83A1-F6EECF244321}">
                <p14:modId xmlns:p14="http://schemas.microsoft.com/office/powerpoint/2010/main" val="1553322655"/>
              </p:ext>
            </p:extLst>
          </p:nvPr>
        </p:nvGraphicFramePr>
        <p:xfrm>
          <a:off x="598689" y="153964"/>
          <a:ext cx="10994621" cy="6127093"/>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37469">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353756">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７</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地域連携推進会議の開催</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施設入所支援・共同生活援助</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①関係者等により構成される会議の開催（おおむね年１回以上）</a:t>
                      </a:r>
                      <a:endParaRPr lang="en-US" altLang="ja-JP" sz="1800" dirty="0">
                        <a:solidFill>
                          <a:schemeClr val="tx1"/>
                        </a:solidFill>
                        <a:latin typeface="メイリオ" panose="020B0604030504040204" pitchFamily="50" charset="-128"/>
                        <a:ea typeface="メイリオ" panose="020B0604030504040204" pitchFamily="50" charset="-128"/>
                      </a:endParaRPr>
                    </a:p>
                    <a:p>
                      <a:pPr indent="0"/>
                      <a:r>
                        <a:rPr lang="ja-JP" altLang="en-US" sz="1800" dirty="0">
                          <a:solidFill>
                            <a:schemeClr val="tx1"/>
                          </a:solidFill>
                          <a:latin typeface="メイリオ" panose="020B0604030504040204" pitchFamily="50" charset="-128"/>
                          <a:ea typeface="メイリオ" panose="020B0604030504040204" pitchFamily="50" charset="-128"/>
                        </a:rPr>
                        <a:t>②会議の構成員による事業所の見学（おおむね年１回以上）</a:t>
                      </a:r>
                      <a:endParaRPr lang="en-US" altLang="ja-JP" sz="1800" dirty="0">
                        <a:solidFill>
                          <a:schemeClr val="tx1"/>
                        </a:solidFill>
                        <a:latin typeface="メイリオ" panose="020B0604030504040204" pitchFamily="50" charset="-128"/>
                        <a:ea typeface="メイリオ" panose="020B0604030504040204" pitchFamily="50" charset="-128"/>
                      </a:endParaRPr>
                    </a:p>
                    <a:p>
                      <a:pPr indent="0"/>
                      <a:r>
                        <a:rPr lang="ja-JP" altLang="en-US" sz="1800" dirty="0">
                          <a:solidFill>
                            <a:schemeClr val="tx1"/>
                          </a:solidFill>
                          <a:latin typeface="メイリオ" panose="020B0604030504040204" pitchFamily="50" charset="-128"/>
                          <a:ea typeface="メイリオ" panose="020B0604030504040204" pitchFamily="50" charset="-128"/>
                        </a:rPr>
                        <a:t>③会議で報告した内容、構成員からの要望・助言等について記録を作成し、それを公表すること</a:t>
                      </a:r>
                      <a:endParaRPr lang="ja"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R7.4.1</a:t>
                      </a:r>
                      <a:r>
                        <a:rPr lang="ja-JP" altLang="en-US" sz="1800" dirty="0">
                          <a:solidFill>
                            <a:schemeClr val="tx1"/>
                          </a:solidFill>
                          <a:latin typeface="メイリオ" panose="020B0604030504040204" pitchFamily="50" charset="-128"/>
                          <a:ea typeface="メイリオ" panose="020B0604030504040204" pitchFamily="50" charset="-128"/>
                        </a:rPr>
                        <a:t>～</a:t>
                      </a:r>
                      <a:endParaRPr lang="en-US"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なし</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947669071"/>
                  </a:ext>
                </a:extLst>
              </a:tr>
              <a:tr h="3235868">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８</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地域移行等意向確認担当者の選任等</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施設入所支援</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①地域移行及び施設外の日中サービスの意向確認を行う担当者（地域移行等意向確認担当者）を選任すること</a:t>
                      </a:r>
                    </a:p>
                    <a:p>
                      <a:pPr indent="0"/>
                      <a:r>
                        <a:rPr lang="ja-JP" altLang="en-US" sz="1800" dirty="0">
                          <a:solidFill>
                            <a:schemeClr val="tx1"/>
                          </a:solidFill>
                          <a:latin typeface="メイリオ" panose="020B0604030504040204" pitchFamily="50" charset="-128"/>
                          <a:ea typeface="メイリオ" panose="020B0604030504040204" pitchFamily="50" charset="-128"/>
                        </a:rPr>
                        <a:t>②地域移行等意向確認等に関する指針を定めること</a:t>
                      </a:r>
                    </a:p>
                    <a:p>
                      <a:pPr indent="0"/>
                      <a:r>
                        <a:rPr lang="ja-JP" altLang="en-US" sz="1800" dirty="0">
                          <a:solidFill>
                            <a:schemeClr val="tx1"/>
                          </a:solidFill>
                          <a:latin typeface="メイリオ" panose="020B0604030504040204" pitchFamily="50" charset="-128"/>
                          <a:ea typeface="メイリオ" panose="020B0604030504040204" pitchFamily="50" charset="-128"/>
                        </a:rPr>
                        <a:t>③担当者は地域移行等意向確認等を実施し（少なくとも６月に１回以上行うことが望ましい）、アセスメントの際にその内容をサービス管理責任者に報告するとともに、その内容を個別支援計画の作成にかかる会議に報告すること</a:t>
                      </a:r>
                      <a:endParaRPr lang="ja"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R8.4.1~</a:t>
                      </a:r>
                      <a:endParaRPr lang="en-US"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R8.4.1</a:t>
                      </a:r>
                      <a:r>
                        <a:rPr lang="ja-JP" altLang="en-US" sz="1800" dirty="0">
                          <a:solidFill>
                            <a:schemeClr val="tx1"/>
                          </a:solidFill>
                          <a:latin typeface="メイリオ" panose="020B0604030504040204" pitchFamily="50" charset="-128"/>
                          <a:ea typeface="メイリオ" panose="020B0604030504040204" pitchFamily="50" charset="-128"/>
                        </a:rPr>
                        <a:t>～</a:t>
                      </a:r>
                      <a:endParaRPr lang="en-US" altLang="ja-JP" sz="1800" dirty="0">
                        <a:solidFill>
                          <a:schemeClr val="tx1"/>
                        </a:solidFill>
                        <a:latin typeface="メイリオ" panose="020B0604030504040204" pitchFamily="50" charset="-128"/>
                        <a:ea typeface="メイリオ" panose="020B0604030504040204" pitchFamily="50" charset="-128"/>
                      </a:endParaRPr>
                    </a:p>
                    <a:p>
                      <a:pPr indent="0"/>
                      <a:r>
                        <a:rPr lang="ja-JP" altLang="en-US" sz="1800" dirty="0">
                          <a:solidFill>
                            <a:schemeClr val="tx1"/>
                          </a:solidFill>
                          <a:latin typeface="メイリオ" panose="020B0604030504040204" pitchFamily="50" charset="-128"/>
                          <a:ea typeface="メイリオ" panose="020B0604030504040204" pitchFamily="50" charset="-128"/>
                        </a:rPr>
                        <a:t>あり</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72146767"/>
                  </a:ext>
                </a:extLst>
              </a:tr>
            </a:tbl>
          </a:graphicData>
        </a:graphic>
      </p:graphicFrame>
      <p:sp>
        <p:nvSpPr>
          <p:cNvPr id="2" name="スライド番号プレースホルダー 1">
            <a:extLst>
              <a:ext uri="{FF2B5EF4-FFF2-40B4-BE49-F238E27FC236}">
                <a16:creationId xmlns:a16="http://schemas.microsoft.com/office/drawing/2014/main" id="{2711707B-11A1-778D-1E8E-CC7CD5DFB375}"/>
              </a:ext>
            </a:extLst>
          </p:cNvPr>
          <p:cNvSpPr>
            <a:spLocks noGrp="1"/>
          </p:cNvSpPr>
          <p:nvPr>
            <p:ph type="sldNum" sz="quarter" idx="12"/>
          </p:nvPr>
        </p:nvSpPr>
        <p:spPr/>
        <p:txBody>
          <a:bodyPr/>
          <a:lstStyle/>
          <a:p>
            <a:fld id="{BD6F1CBD-B437-47E4-8EA4-6A9B6D02C591}" type="slidenum">
              <a:rPr kumimoji="1" lang="ja-JP" altLang="en-US" smtClean="0"/>
              <a:t>7</a:t>
            </a:fld>
            <a:endParaRPr kumimoji="1" lang="ja-JP" altLang="en-US"/>
          </a:p>
        </p:txBody>
      </p:sp>
    </p:spTree>
    <p:extLst>
      <p:ext uri="{BB962C8B-B14F-4D97-AF65-F5344CB8AC3E}">
        <p14:creationId xmlns:p14="http://schemas.microsoft.com/office/powerpoint/2010/main" val="65385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7390A-1E33-669D-1AB1-2E960BFE4AF2}"/>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AF5E9889-F306-F9A5-6EA0-B71E9145D37C}"/>
              </a:ext>
            </a:extLst>
          </p:cNvPr>
          <p:cNvGraphicFramePr>
            <a:graphicFrameLocks noGrp="1"/>
          </p:cNvGraphicFramePr>
          <p:nvPr>
            <p:extLst>
              <p:ext uri="{D42A27DB-BD31-4B8C-83A1-F6EECF244321}">
                <p14:modId xmlns:p14="http://schemas.microsoft.com/office/powerpoint/2010/main" val="797755190"/>
              </p:ext>
            </p:extLst>
          </p:nvPr>
        </p:nvGraphicFramePr>
        <p:xfrm>
          <a:off x="598689" y="153964"/>
          <a:ext cx="10994621" cy="6127093"/>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37469">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353756">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９</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質の評価及び改善の内容の公表</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全ての障害児通所⽀援事業所</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①概ね年</a:t>
                      </a:r>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回以上の自己評価及び事業所を利用する障害児の保護者による評価</a:t>
                      </a:r>
                      <a:endParaRPr lang="en-US" altLang="ja-JP" sz="1800" dirty="0">
                        <a:solidFill>
                          <a:schemeClr val="tx1"/>
                        </a:solidFill>
                        <a:latin typeface="メイリオ" panose="020B0604030504040204" pitchFamily="50" charset="-128"/>
                        <a:ea typeface="メイリオ" panose="020B0604030504040204" pitchFamily="50" charset="-128"/>
                      </a:endParaRPr>
                    </a:p>
                    <a:p>
                      <a:pPr indent="0"/>
                      <a:endParaRPr lang="en-US" altLang="ja-JP" sz="1800" dirty="0">
                        <a:solidFill>
                          <a:schemeClr val="tx1"/>
                        </a:solidFill>
                        <a:latin typeface="メイリオ" panose="020B0604030504040204" pitchFamily="50" charset="-128"/>
                        <a:ea typeface="メイリオ" panose="020B0604030504040204" pitchFamily="50" charset="-128"/>
                      </a:endParaRPr>
                    </a:p>
                    <a:p>
                      <a:pPr indent="0"/>
                      <a:r>
                        <a:rPr lang="ja-JP" altLang="en-US" sz="1800" dirty="0">
                          <a:solidFill>
                            <a:schemeClr val="tx1"/>
                          </a:solidFill>
                          <a:latin typeface="メイリオ" panose="020B0604030504040204" pitchFamily="50" charset="-128"/>
                          <a:ea typeface="メイリオ" panose="020B0604030504040204" pitchFamily="50" charset="-128"/>
                        </a:rPr>
                        <a:t>②評価結果を受け、改善を図るとともに評価及び改善内容の公表</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R6.4.1</a:t>
                      </a: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あり</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947669071"/>
                  </a:ext>
                </a:extLst>
              </a:tr>
              <a:tr h="3235868">
                <a:tc>
                  <a:txBody>
                    <a:bodyPr/>
                    <a:lstStyle/>
                    <a:p>
                      <a:pPr indent="0"/>
                      <a:r>
                        <a:rPr lang="en-US" altLang="ja" sz="1800" dirty="0">
                          <a:solidFill>
                            <a:schemeClr val="tx1"/>
                          </a:solidFill>
                          <a:latin typeface="メイリオ" panose="020B0604030504040204" pitchFamily="50" charset="-128"/>
                          <a:ea typeface="メイリオ" panose="020B0604030504040204" pitchFamily="50" charset="-128"/>
                        </a:rPr>
                        <a:t>10</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支援プログラムの公表</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児童発達支援放課後等デイサービス</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①支援プログラムを含む総合的な支援内容との関連性を明確にした事業所全体の支援の実施計画を公表</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solidFill>
                            <a:schemeClr val="tx1"/>
                          </a:solidFill>
                          <a:latin typeface="メイリオ" panose="020B0604030504040204" pitchFamily="50" charset="-128"/>
                          <a:ea typeface="メイリオ" panose="020B0604030504040204" pitchFamily="50" charset="-128"/>
                        </a:rPr>
                        <a:t>R6.4.1</a:t>
                      </a: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あり</a:t>
                      </a:r>
                      <a:endParaRPr lang="en-US" altLang="ja-JP"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72146767"/>
                  </a:ext>
                </a:extLst>
              </a:tr>
            </a:tbl>
          </a:graphicData>
        </a:graphic>
      </p:graphicFrame>
      <p:sp>
        <p:nvSpPr>
          <p:cNvPr id="2" name="スライド番号プレースホルダー 1">
            <a:extLst>
              <a:ext uri="{FF2B5EF4-FFF2-40B4-BE49-F238E27FC236}">
                <a16:creationId xmlns:a16="http://schemas.microsoft.com/office/drawing/2014/main" id="{E104D36A-4544-772C-BDF7-98E192791E4C}"/>
              </a:ext>
            </a:extLst>
          </p:cNvPr>
          <p:cNvSpPr>
            <a:spLocks noGrp="1"/>
          </p:cNvSpPr>
          <p:nvPr>
            <p:ph type="sldNum" sz="quarter" idx="12"/>
          </p:nvPr>
        </p:nvSpPr>
        <p:spPr/>
        <p:txBody>
          <a:bodyPr/>
          <a:lstStyle/>
          <a:p>
            <a:fld id="{BD6F1CBD-B437-47E4-8EA4-6A9B6D02C591}" type="slidenum">
              <a:rPr kumimoji="1" lang="ja-JP" altLang="en-US" smtClean="0"/>
              <a:t>8</a:t>
            </a:fld>
            <a:endParaRPr kumimoji="1" lang="ja-JP" altLang="en-US"/>
          </a:p>
        </p:txBody>
      </p:sp>
    </p:spTree>
    <p:extLst>
      <p:ext uri="{BB962C8B-B14F-4D97-AF65-F5344CB8AC3E}">
        <p14:creationId xmlns:p14="http://schemas.microsoft.com/office/powerpoint/2010/main" val="358555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36171096"/>
              </p:ext>
            </p:extLst>
          </p:nvPr>
        </p:nvGraphicFramePr>
        <p:xfrm>
          <a:off x="584791" y="328137"/>
          <a:ext cx="10994621" cy="6174263"/>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1939261">
                <a:tc>
                  <a:txBody>
                    <a:bodyPr/>
                    <a:lstStyle/>
                    <a:p>
                      <a:pPr indent="0"/>
                      <a:r>
                        <a:rPr lang="en-US" altLang="ja" sz="1800" dirty="0">
                          <a:solidFill>
                            <a:schemeClr val="tx1"/>
                          </a:solidFill>
                          <a:latin typeface="メイリオ" panose="020B0604030504040204" pitchFamily="50" charset="-128"/>
                          <a:ea typeface="メイリオ" panose="020B0604030504040204" pitchFamily="50" charset="-128"/>
                        </a:rPr>
                        <a:t>11</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安全計画の策定</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全ての障害児通所⽀援事業所、障害児入所施設</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①事業所の設備の安全点検</a:t>
                      </a:r>
                    </a:p>
                    <a:p>
                      <a:pPr indent="0"/>
                      <a:r>
                        <a:rPr lang="ja-JP" altLang="en-US" sz="1800" dirty="0">
                          <a:latin typeface="メイリオ" panose="020B0604030504040204" pitchFamily="50" charset="-128"/>
                          <a:ea typeface="メイリオ" panose="020B0604030504040204" pitchFamily="50" charset="-128"/>
                        </a:rPr>
                        <a:t>②安全計画の策定</a:t>
                      </a:r>
                    </a:p>
                    <a:p>
                      <a:pPr indent="0"/>
                      <a:r>
                        <a:rPr lang="ja-JP" altLang="en-US" sz="1800" dirty="0">
                          <a:latin typeface="メイリオ" panose="020B0604030504040204" pitchFamily="50" charset="-128"/>
                          <a:ea typeface="メイリオ" panose="020B0604030504040204" pitchFamily="50" charset="-128"/>
                        </a:rPr>
                        <a:t>③従業者への研修及び訓練の実施</a:t>
                      </a:r>
                    </a:p>
                    <a:p>
                      <a:pPr indent="0"/>
                      <a:r>
                        <a:rPr lang="ja-JP" altLang="en-US" sz="1800" dirty="0">
                          <a:latin typeface="メイリオ" panose="020B0604030504040204" pitchFamily="50" charset="-128"/>
                          <a:ea typeface="メイリオ" panose="020B0604030504040204" pitchFamily="50" charset="-128"/>
                        </a:rPr>
                        <a:t>④従業者及び保護者への周知</a:t>
                      </a:r>
                      <a:endParaRPr lang="ja"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extLst>
                  <a:ext uri="{0D108BD9-81ED-4DB2-BD59-A6C34878D82A}">
                    <a16:rowId xmlns:a16="http://schemas.microsoft.com/office/drawing/2014/main" val="1288682710"/>
                  </a:ext>
                </a:extLst>
              </a:tr>
              <a:tr h="1460500">
                <a:tc rowSpan="2">
                  <a:txBody>
                    <a:bodyPr/>
                    <a:lstStyle/>
                    <a:p>
                      <a:pPr indent="0"/>
                      <a:r>
                        <a:rPr lang="en-US" altLang="ja" sz="1800" dirty="0">
                          <a:solidFill>
                            <a:schemeClr val="tx1"/>
                          </a:solidFill>
                          <a:latin typeface="メイリオ" panose="020B0604030504040204" pitchFamily="50" charset="-128"/>
                          <a:ea typeface="メイリオ" panose="020B0604030504040204" pitchFamily="50" charset="-128"/>
                        </a:rPr>
                        <a:t>12</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tc rowSpan="2">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自動車を運行する場合の所在確認</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障害児入所施設</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①利用児童の所在確認</a:t>
                      </a:r>
                    </a:p>
                  </a:txBody>
                  <a:tcPr marL="0" marR="0" marT="0" marB="0" anchor="ctr">
                    <a:solidFill>
                      <a:schemeClr val="tx2">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R5.4.1~</a:t>
                      </a:r>
                    </a:p>
                    <a:p>
                      <a:pPr indent="0"/>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（②は</a:t>
                      </a:r>
                      <a:r>
                        <a:rPr lang="en-US" altLang="ja-JP" sz="1800" dirty="0">
                          <a:latin typeface="メイリオ" panose="020B0604030504040204" pitchFamily="50" charset="-128"/>
                          <a:ea typeface="メイリオ" panose="020B0604030504040204" pitchFamily="50" charset="-128"/>
                        </a:rPr>
                        <a:t>R6.4.1~</a:t>
                      </a:r>
                      <a:r>
                        <a:rPr lang="ja-JP" altLang="en-US" sz="1800" dirty="0">
                          <a:latin typeface="メイリオ" panose="020B0604030504040204" pitchFamily="50" charset="-128"/>
                          <a:ea typeface="メイリオ" panose="020B0604030504040204" pitchFamily="50" charset="-128"/>
                        </a:rPr>
                        <a:t>）</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tc rowSpan="2">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extLst>
                  <a:ext uri="{0D108BD9-81ED-4DB2-BD59-A6C34878D82A}">
                    <a16:rowId xmlns:a16="http://schemas.microsoft.com/office/drawing/2014/main" val="1028042014"/>
                  </a:ext>
                </a:extLst>
              </a:tr>
              <a:tr h="2273300">
                <a:tc vMerge="1">
                  <a:txBody>
                    <a:bodyPr/>
                    <a:lstStyle/>
                    <a:p>
                      <a:endParaRPr kumimoji="1" lang="ja-JP" altLang="en-US"/>
                    </a:p>
                  </a:txBody>
                  <a:tcPr/>
                </a:tc>
                <a:tc vMerge="1">
                  <a:txBody>
                    <a:bodyPr/>
                    <a:lstStyle/>
                    <a:p>
                      <a:endParaRPr kumimoji="1" lang="ja-JP" altLang="en-US"/>
                    </a:p>
                  </a:txBody>
                  <a:tcPr/>
                </a:tc>
                <a:tc>
                  <a:txBody>
                    <a:bodyPr/>
                    <a:lstStyle/>
                    <a:p>
                      <a:pPr indent="0"/>
                      <a:r>
                        <a:rPr lang="ja-JP" altLang="en-US" sz="1800" dirty="0">
                          <a:latin typeface="メイリオ" panose="020B0604030504040204" pitchFamily="50" charset="-128"/>
                          <a:ea typeface="メイリオ" panose="020B0604030504040204" pitchFamily="50" charset="-128"/>
                        </a:rPr>
                        <a:t>児童発達支援センター、児童発達支援、放課後等デイサービス</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①利用児童の所在確認</a:t>
                      </a:r>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②送迎車両に車内の利用児童の見落としを防止する安全装置の装備</a:t>
                      </a:r>
                    </a:p>
                  </a:txBody>
                  <a:tcPr marL="0" marR="0" marT="0" marB="0" anchor="ctr">
                    <a:solidFill>
                      <a:schemeClr val="tx2">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40629651"/>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9</a:t>
            </a:fld>
            <a:endParaRPr kumimoji="1" lang="ja-JP" altLang="en-US"/>
          </a:p>
        </p:txBody>
      </p:sp>
    </p:spTree>
    <p:extLst>
      <p:ext uri="{BB962C8B-B14F-4D97-AF65-F5344CB8AC3E}">
        <p14:creationId xmlns:p14="http://schemas.microsoft.com/office/powerpoint/2010/main" val="2524596258"/>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3251</TotalTime>
  <Words>4446</Words>
  <Application>Microsoft Office PowerPoint</Application>
  <PresentationFormat>ワイド画面</PresentationFormat>
  <Paragraphs>500</Paragraphs>
  <Slides>38</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HG丸ｺﾞｼｯｸM-PRO</vt:lpstr>
      <vt:lpstr>ＭＳ Ｐゴシック</vt:lpstr>
      <vt:lpstr>ＭＳ明朝</vt:lpstr>
      <vt:lpstr>メイリオ</vt:lpstr>
      <vt:lpstr>メイリオ</vt:lpstr>
      <vt:lpstr>游ゴシック</vt:lpstr>
      <vt:lpstr>Arial</vt:lpstr>
      <vt:lpstr>Calibri</vt:lpstr>
      <vt:lpstr>Calibri Light</vt:lpstr>
      <vt:lpstr>Wingdings</vt:lpstr>
      <vt:lpstr>レトロスペクト</vt:lpstr>
      <vt:lpstr>運営指導の 主な指摘事項</vt:lpstr>
      <vt:lpstr>義務化について整理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主な指摘事項</vt:lpstr>
      <vt:lpstr>１虐待防止に関すること</vt:lpstr>
      <vt:lpstr>１虐待防止に関すること</vt:lpstr>
      <vt:lpstr>２身体拘束の適正化に関すること</vt:lpstr>
      <vt:lpstr>２身体拘束の適正化に関すること</vt:lpstr>
      <vt:lpstr>PowerPoint プレゼンテーション</vt:lpstr>
      <vt:lpstr>PowerPoint プレゼンテーション</vt:lpstr>
      <vt:lpstr>PowerPoint プレゼンテーション</vt:lpstr>
      <vt:lpstr>３感染症対策の強化に関すること</vt:lpstr>
      <vt:lpstr>４感染症・非常災害発生時の業務継続に向けた取組の強化</vt:lpstr>
      <vt:lpstr>４感染症・非常災害発生時の業務継続に向けた取組の強化</vt:lpstr>
      <vt:lpstr>４感染症・非常災害発生時の業務継続に向けた取組の強化</vt:lpstr>
      <vt:lpstr>５情報公表制度（WAM　NET）について</vt:lpstr>
      <vt:lpstr>５情報公表制度（WAM　NET）について</vt:lpstr>
      <vt:lpstr>PowerPoint プレゼンテーション</vt:lpstr>
      <vt:lpstr>６ハラスメント対策の強化</vt:lpstr>
      <vt:lpstr>その他指摘事項</vt:lpstr>
      <vt:lpstr>人員（勤務体制一覧表）に関すること</vt:lpstr>
      <vt:lpstr>契約書・重要事項説明書</vt:lpstr>
      <vt:lpstr>PowerPoint プレゼンテーション</vt:lpstr>
      <vt:lpstr>PowerPoint プレゼンテーション</vt:lpstr>
      <vt:lpstr>非常災害対策</vt:lpstr>
      <vt:lpstr>非常災害対策</vt:lpstr>
      <vt:lpstr>非常災害対策</vt:lpstr>
      <vt:lpstr>PowerPoint プレゼンテーション</vt:lpstr>
      <vt:lpstr>ヒヤリハット・事故</vt:lpstr>
      <vt:lpstr>ヒヤリハット・事故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令和6年度障害福祉サービス等報酬改定について</dc:title>
  <dc:creator>SG19400のC20-3832</dc:creator>
  <cp:lastModifiedBy>香西　彩花</cp:lastModifiedBy>
  <cp:revision>183</cp:revision>
  <cp:lastPrinted>2024-03-22T08:09:25Z</cp:lastPrinted>
  <dcterms:created xsi:type="dcterms:W3CDTF">2024-01-12T01:21:40Z</dcterms:created>
  <dcterms:modified xsi:type="dcterms:W3CDTF">2026-04-09T04:17:51Z</dcterms:modified>
</cp:coreProperties>
</file>