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5" r:id="rId2"/>
    <p:sldId id="288" r:id="rId3"/>
    <p:sldId id="289" r:id="rId4"/>
    <p:sldId id="290" r:id="rId5"/>
    <p:sldId id="299" r:id="rId6"/>
    <p:sldId id="300" r:id="rId7"/>
    <p:sldId id="303" r:id="rId8"/>
    <p:sldId id="304" r:id="rId9"/>
    <p:sldId id="302" r:id="rId10"/>
    <p:sldId id="308" r:id="rId11"/>
    <p:sldId id="309" r:id="rId12"/>
    <p:sldId id="310" r:id="rId13"/>
    <p:sldId id="293" r:id="rId14"/>
    <p:sldId id="301" r:id="rId15"/>
    <p:sldId id="306" r:id="rId16"/>
    <p:sldId id="298" r:id="rId17"/>
    <p:sldId id="307" r:id="rId18"/>
    <p:sldId id="296" r:id="rId19"/>
    <p:sldId id="297" r:id="rId20"/>
    <p:sldId id="275" r:id="rId21"/>
    <p:sldId id="280" r:id="rId22"/>
    <p:sldId id="269" r:id="rId23"/>
    <p:sldId id="281" r:id="rId24"/>
    <p:sldId id="282" r:id="rId25"/>
    <p:sldId id="283" r:id="rId26"/>
    <p:sldId id="284" r:id="rId27"/>
  </p:sldIdLst>
  <p:sldSz cx="12192000" cy="6858000"/>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0F1F1"/>
    <a:srgbClr val="FFFFCC"/>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4" autoAdjust="0"/>
    <p:restoredTop sz="88618" autoAdjust="0"/>
  </p:normalViewPr>
  <p:slideViewPr>
    <p:cSldViewPr snapToGrid="0">
      <p:cViewPr varScale="1">
        <p:scale>
          <a:sx n="73" d="100"/>
          <a:sy n="73" d="100"/>
        </p:scale>
        <p:origin x="104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73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9BE8544-F75C-484B-8170-4186B10ADE2E}" type="datetimeFigureOut">
              <a:rPr kumimoji="1" lang="ja-JP" altLang="en-US" smtClean="0"/>
              <a:t>2026/4/9</a:t>
            </a:fld>
            <a:endParaRPr kumimoji="1" lang="ja-JP" altLang="en-US"/>
          </a:p>
        </p:txBody>
      </p:sp>
      <p:sp>
        <p:nvSpPr>
          <p:cNvPr id="4" name="スライド イメージ プレースホルダー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51388"/>
            <a:ext cx="5389563" cy="38877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6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3"/>
            <a:ext cx="2919412" cy="495300"/>
          </a:xfrm>
          <a:prstGeom prst="rect">
            <a:avLst/>
          </a:prstGeom>
        </p:spPr>
        <p:txBody>
          <a:bodyPr vert="horz" lIns="91440" tIns="45720" rIns="91440" bIns="45720" rtlCol="0" anchor="b"/>
          <a:lstStyle>
            <a:lvl1pPr algn="r">
              <a:defRPr sz="1200"/>
            </a:lvl1pPr>
          </a:lstStyle>
          <a:p>
            <a:fld id="{198A2B51-C414-4A42-B30B-599D4186DE59}" type="slidenum">
              <a:rPr kumimoji="1" lang="ja-JP" altLang="en-US" smtClean="0"/>
              <a:t>‹#›</a:t>
            </a:fld>
            <a:endParaRPr kumimoji="1" lang="ja-JP" altLang="en-US"/>
          </a:p>
        </p:txBody>
      </p:sp>
    </p:spTree>
    <p:extLst>
      <p:ext uri="{BB962C8B-B14F-4D97-AF65-F5344CB8AC3E}">
        <p14:creationId xmlns:p14="http://schemas.microsoft.com/office/powerpoint/2010/main" val="3721176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A65A-66D9-9D01-6E1D-C163C061EF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564FE7-81F8-C724-1210-DF476E1122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963DBC-9B9B-39ED-5ECC-EFCB1B13C2D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0B7F786-CAA2-95AF-1BF3-482F7D6D2507}"/>
              </a:ext>
            </a:extLst>
          </p:cNvPr>
          <p:cNvSpPr>
            <a:spLocks noGrp="1"/>
          </p:cNvSpPr>
          <p:nvPr>
            <p:ph type="sldNum" sz="quarter" idx="10"/>
          </p:nvPr>
        </p:nvSpPr>
        <p:spPr/>
        <p:txBody>
          <a:bodyPr/>
          <a:lstStyle/>
          <a:p>
            <a:pPr>
              <a:defRPr/>
            </a:pPr>
            <a:fld id="{9037E017-C4CE-4A86-8903-C7A029BF502A}" type="slidenum">
              <a:rPr lang="en-US" altLang="ja-JP" smtClean="0"/>
              <a:pPr>
                <a:defRPr/>
              </a:pPr>
              <a:t>10</a:t>
            </a:fld>
            <a:endParaRPr lang="en-US" altLang="ja-JP" dirty="0"/>
          </a:p>
        </p:txBody>
      </p:sp>
    </p:spTree>
    <p:extLst>
      <p:ext uri="{BB962C8B-B14F-4D97-AF65-F5344CB8AC3E}">
        <p14:creationId xmlns:p14="http://schemas.microsoft.com/office/powerpoint/2010/main" val="74773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439C-6050-50E4-4915-FB295E2C46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FB663F-6B01-8219-D669-5A06F7435C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FF9E1A-C336-A328-3E5D-810316D232C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3CCAD83-93B5-CF57-522B-CCEC866755DC}"/>
              </a:ext>
            </a:extLst>
          </p:cNvPr>
          <p:cNvSpPr>
            <a:spLocks noGrp="1"/>
          </p:cNvSpPr>
          <p:nvPr>
            <p:ph type="sldNum" sz="quarter" idx="10"/>
          </p:nvPr>
        </p:nvSpPr>
        <p:spPr/>
        <p:txBody>
          <a:bodyPr/>
          <a:lstStyle/>
          <a:p>
            <a:pPr>
              <a:defRPr/>
            </a:pPr>
            <a:fld id="{9037E017-C4CE-4A86-8903-C7A029BF502A}" type="slidenum">
              <a:rPr lang="en-US" altLang="ja-JP" smtClean="0"/>
              <a:pPr>
                <a:defRPr/>
              </a:pPr>
              <a:t>11</a:t>
            </a:fld>
            <a:endParaRPr lang="en-US" altLang="ja-JP" dirty="0"/>
          </a:p>
        </p:txBody>
      </p:sp>
    </p:spTree>
    <p:extLst>
      <p:ext uri="{BB962C8B-B14F-4D97-AF65-F5344CB8AC3E}">
        <p14:creationId xmlns:p14="http://schemas.microsoft.com/office/powerpoint/2010/main" val="5455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6DC5-2937-5D0E-7D8A-832FE247E8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D3CA6C-C5B4-C9C2-6043-C23B8AF135F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C46E8A-7B88-00EA-7F31-D37C83B7B98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635ED01-8369-9127-1D41-D2F2940FBDD4}"/>
              </a:ext>
            </a:extLst>
          </p:cNvPr>
          <p:cNvSpPr>
            <a:spLocks noGrp="1"/>
          </p:cNvSpPr>
          <p:nvPr>
            <p:ph type="sldNum" sz="quarter" idx="10"/>
          </p:nvPr>
        </p:nvSpPr>
        <p:spPr/>
        <p:txBody>
          <a:bodyPr/>
          <a:lstStyle/>
          <a:p>
            <a:pPr>
              <a:defRPr/>
            </a:pPr>
            <a:fld id="{9037E017-C4CE-4A86-8903-C7A029BF502A}" type="slidenum">
              <a:rPr lang="en-US" altLang="ja-JP" smtClean="0"/>
              <a:pPr>
                <a:defRPr/>
              </a:pPr>
              <a:t>12</a:t>
            </a:fld>
            <a:endParaRPr lang="en-US" altLang="ja-JP" dirty="0"/>
          </a:p>
        </p:txBody>
      </p:sp>
    </p:spTree>
    <p:extLst>
      <p:ext uri="{BB962C8B-B14F-4D97-AF65-F5344CB8AC3E}">
        <p14:creationId xmlns:p14="http://schemas.microsoft.com/office/powerpoint/2010/main" val="31586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BECF2-5B80-5CD7-A770-7E2A01049A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B547A2-EA3F-B712-3D75-83B2A4E03D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013EF5-AF75-394B-C630-6908FC5A780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4EAFF8D-FE50-B8C0-AF03-1FAD563AABE1}"/>
              </a:ext>
            </a:extLst>
          </p:cNvPr>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dirty="0"/>
          </a:p>
        </p:txBody>
      </p:sp>
    </p:spTree>
    <p:extLst>
      <p:ext uri="{BB962C8B-B14F-4D97-AF65-F5344CB8AC3E}">
        <p14:creationId xmlns:p14="http://schemas.microsoft.com/office/powerpoint/2010/main" val="54456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16</a:t>
            </a:fld>
            <a:endParaRPr lang="en-US" altLang="ja-JP" dirty="0"/>
          </a:p>
        </p:txBody>
      </p:sp>
    </p:spTree>
    <p:extLst>
      <p:ext uri="{BB962C8B-B14F-4D97-AF65-F5344CB8AC3E}">
        <p14:creationId xmlns:p14="http://schemas.microsoft.com/office/powerpoint/2010/main" val="414197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4DF48-06D8-3AB1-22A2-1FDEAC67C9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E959F9-4694-6F95-6E0F-BE095006ED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56F05F-B80E-A8DA-301B-789C2DBD6DB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D163718-2C98-A625-D378-DE551812E4FE}"/>
              </a:ext>
            </a:extLst>
          </p:cNvPr>
          <p:cNvSpPr>
            <a:spLocks noGrp="1"/>
          </p:cNvSpPr>
          <p:nvPr>
            <p:ph type="sldNum" sz="quarter" idx="10"/>
          </p:nvPr>
        </p:nvSpPr>
        <p:spPr/>
        <p:txBody>
          <a:bodyPr/>
          <a:lstStyle/>
          <a:p>
            <a:pPr>
              <a:defRPr/>
            </a:pPr>
            <a:fld id="{9037E017-C4CE-4A86-8903-C7A029BF502A}" type="slidenum">
              <a:rPr lang="en-US" altLang="ja-JP" smtClean="0"/>
              <a:pPr>
                <a:defRPr/>
              </a:pPr>
              <a:t>17</a:t>
            </a:fld>
            <a:endParaRPr lang="en-US" altLang="ja-JP" dirty="0"/>
          </a:p>
        </p:txBody>
      </p:sp>
    </p:spTree>
    <p:extLst>
      <p:ext uri="{BB962C8B-B14F-4D97-AF65-F5344CB8AC3E}">
        <p14:creationId xmlns:p14="http://schemas.microsoft.com/office/powerpoint/2010/main" val="2864905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FF691A-600C-4EE7-80BE-4C3E429E71BD}" type="slidenum">
              <a:rPr kumimoji="1" lang="ja-JP" altLang="en-US" smtClean="0"/>
              <a:t>18</a:t>
            </a:fld>
            <a:endParaRPr kumimoji="1" lang="ja-JP" altLang="en-US"/>
          </a:p>
        </p:txBody>
      </p:sp>
    </p:spTree>
    <p:extLst>
      <p:ext uri="{BB962C8B-B14F-4D97-AF65-F5344CB8AC3E}">
        <p14:creationId xmlns:p14="http://schemas.microsoft.com/office/powerpoint/2010/main" val="308862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FD1A3F9-A8CD-4367-8FED-0745B2565EBD}"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197201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6880235-81CA-4F5A-888B-C5C8D4B4F190}"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113968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7E44C1B-E021-4295-A55F-8DD60A0373D9}"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39187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A45C832-922B-41B6-B131-3716C8F5E730}"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234712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347B89-BA79-4560-A6FE-C0A6B31493E7}" type="datetime1">
              <a:rPr kumimoji="1" lang="ja-JP" altLang="en-US" smtClean="0"/>
              <a:t>2026/4/9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32399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8EBF04-56A4-4AAA-9E2B-D9A614307970}"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52588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B90E0EF-CE51-4645-80D9-A06AFCB7A068}" type="datetime1">
              <a:rPr kumimoji="1" lang="ja-JP" altLang="en-US" smtClean="0"/>
              <a:t>2026/4/9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336389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A65F34E-F94F-46FA-BFF3-89E1CF66C29F}" type="datetime1">
              <a:rPr kumimoji="1" lang="ja-JP" altLang="en-US" smtClean="0"/>
              <a:t>2026/4/9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133451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9FD5A4-EE5D-4109-949C-E736CDB9B558}" type="datetime1">
              <a:rPr kumimoji="1" lang="ja-JP" altLang="en-US" smtClean="0"/>
              <a:t>2026/4/9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311438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E7E46D-98E0-4E10-943A-7DA777E8D4D7}"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345815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3218E23-4D94-4505-8776-47BC785891A7}" type="datetime1">
              <a:rPr kumimoji="1" lang="ja-JP" altLang="en-US" smtClean="0"/>
              <a:t>2026/4/9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107114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D1DF-A6A7-485E-9F03-3115F114FAAC}" type="datetime1">
              <a:rPr kumimoji="1" lang="ja-JP" altLang="en-US" smtClean="0"/>
              <a:t>2026/4/9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0F44E-285D-4379-A9BC-44AEAC2E9307}" type="slidenum">
              <a:rPr kumimoji="1" lang="ja-JP" altLang="en-US" smtClean="0"/>
              <a:t>‹#›</a:t>
            </a:fld>
            <a:endParaRPr kumimoji="1" lang="ja-JP" altLang="en-US"/>
          </a:p>
        </p:txBody>
      </p:sp>
    </p:spTree>
    <p:extLst>
      <p:ext uri="{BB962C8B-B14F-4D97-AF65-F5344CB8AC3E}">
        <p14:creationId xmlns:p14="http://schemas.microsoft.com/office/powerpoint/2010/main" val="61759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898634"/>
            <a:ext cx="9144000" cy="3257715"/>
          </a:xfrm>
        </p:spPr>
        <p:txBody>
          <a:bodyPr>
            <a:normAutofit fontScale="90000"/>
          </a:bodyPr>
          <a:lstStyle/>
          <a:p>
            <a:r>
              <a:rPr lang="ja-JP" altLang="ja-JP" dirty="0"/>
              <a:t>令和</a:t>
            </a:r>
            <a:r>
              <a:rPr lang="ja-JP" altLang="en-US" dirty="0"/>
              <a:t>７</a:t>
            </a:r>
            <a:r>
              <a:rPr lang="ja-JP" altLang="ja-JP" dirty="0"/>
              <a:t>年度</a:t>
            </a:r>
            <a:br>
              <a:rPr lang="ja-JP" altLang="ja-JP" dirty="0"/>
            </a:br>
            <a:r>
              <a:rPr lang="ja-JP" altLang="ja-JP" dirty="0"/>
              <a:t>指定一般相談支援事業者</a:t>
            </a:r>
            <a:br>
              <a:rPr lang="ja-JP" altLang="ja-JP" dirty="0"/>
            </a:br>
            <a:r>
              <a:rPr lang="ja-JP" altLang="ja-JP" dirty="0"/>
              <a:t>集団指導資料</a:t>
            </a:r>
            <a:br>
              <a:rPr lang="ja-JP" altLang="ja-JP" dirty="0"/>
            </a:br>
            <a:endParaRPr kumimoji="1" lang="ja-JP" altLang="en-US" dirty="0"/>
          </a:p>
        </p:txBody>
      </p:sp>
      <p:sp>
        <p:nvSpPr>
          <p:cNvPr id="3" name="サブタイトル 2"/>
          <p:cNvSpPr>
            <a:spLocks noGrp="1"/>
          </p:cNvSpPr>
          <p:nvPr>
            <p:ph type="subTitle" idx="1"/>
          </p:nvPr>
        </p:nvSpPr>
        <p:spPr>
          <a:xfrm>
            <a:off x="1524000" y="4700588"/>
            <a:ext cx="9144000" cy="1655762"/>
          </a:xfrm>
        </p:spPr>
        <p:txBody>
          <a:bodyPr/>
          <a:lstStyle/>
          <a:p>
            <a:endParaRPr kumimoji="1" lang="en-US" altLang="ja-JP" dirty="0"/>
          </a:p>
          <a:p>
            <a:r>
              <a:rPr lang="ja-JP" altLang="en-US" sz="3600" dirty="0"/>
              <a:t>香川県・高松市</a:t>
            </a:r>
            <a:endParaRPr kumimoji="1" lang="ja-JP" altLang="en-US" sz="3600" dirty="0"/>
          </a:p>
        </p:txBody>
      </p:sp>
      <p:sp>
        <p:nvSpPr>
          <p:cNvPr id="4" name="スライド番号プレースホルダー 3"/>
          <p:cNvSpPr>
            <a:spLocks noGrp="1"/>
          </p:cNvSpPr>
          <p:nvPr>
            <p:ph type="sldNum" sz="quarter" idx="12"/>
          </p:nvPr>
        </p:nvSpPr>
        <p:spPr/>
        <p:txBody>
          <a:bodyPr/>
          <a:lstStyle/>
          <a:p>
            <a:fld id="{4B60F44E-285D-4379-A9BC-44AEAC2E9307}" type="slidenum">
              <a:rPr kumimoji="1" lang="ja-JP" altLang="en-US" smtClean="0"/>
              <a:t>1</a:t>
            </a:fld>
            <a:endParaRPr kumimoji="1" lang="ja-JP" altLang="en-US"/>
          </a:p>
        </p:txBody>
      </p:sp>
    </p:spTree>
    <p:extLst>
      <p:ext uri="{BB962C8B-B14F-4D97-AF65-F5344CB8AC3E}">
        <p14:creationId xmlns:p14="http://schemas.microsoft.com/office/powerpoint/2010/main" val="239953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E32B-2E26-937A-E1C2-749D5BECF95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E82F07-70B0-1FBD-ACC8-AF56B421E323}"/>
              </a:ext>
            </a:extLst>
          </p:cNvPr>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10</a:t>
            </a:fld>
            <a:endParaRPr lang="ja-JP" altLang="en-US">
              <a:solidFill>
                <a:prstClr val="black">
                  <a:tint val="75000"/>
                </a:prstClr>
              </a:solidFill>
            </a:endParaRPr>
          </a:p>
        </p:txBody>
      </p:sp>
      <p:pic>
        <p:nvPicPr>
          <p:cNvPr id="5" name="図 4">
            <a:extLst>
              <a:ext uri="{FF2B5EF4-FFF2-40B4-BE49-F238E27FC236}">
                <a16:creationId xmlns:a16="http://schemas.microsoft.com/office/drawing/2014/main" id="{4D129613-706C-E6B5-2BE9-9F0CA8F767D1}"/>
              </a:ext>
            </a:extLst>
          </p:cNvPr>
          <p:cNvPicPr>
            <a:picLocks noChangeAspect="1"/>
          </p:cNvPicPr>
          <p:nvPr/>
        </p:nvPicPr>
        <p:blipFill>
          <a:blip r:embed="rId3"/>
          <a:stretch>
            <a:fillRect/>
          </a:stretch>
        </p:blipFill>
        <p:spPr>
          <a:xfrm>
            <a:off x="1245220" y="0"/>
            <a:ext cx="9701560" cy="6858000"/>
          </a:xfrm>
          <a:prstGeom prst="rect">
            <a:avLst/>
          </a:prstGeom>
        </p:spPr>
      </p:pic>
      <p:sp>
        <p:nvSpPr>
          <p:cNvPr id="6" name="テキスト ボックス 5">
            <a:extLst>
              <a:ext uri="{FF2B5EF4-FFF2-40B4-BE49-F238E27FC236}">
                <a16:creationId xmlns:a16="http://schemas.microsoft.com/office/drawing/2014/main" id="{C1C7482A-5053-F900-F34C-1609FEDFD612}"/>
              </a:ext>
            </a:extLst>
          </p:cNvPr>
          <p:cNvSpPr txBox="1"/>
          <p:nvPr/>
        </p:nvSpPr>
        <p:spPr>
          <a:xfrm>
            <a:off x="9330637" y="3701095"/>
            <a:ext cx="2743200" cy="1077218"/>
          </a:xfrm>
          <a:prstGeom prst="rect">
            <a:avLst/>
          </a:prstGeom>
          <a:noFill/>
          <a:ln w="19050">
            <a:solidFill>
              <a:srgbClr val="FF0000"/>
            </a:solidFill>
          </a:ln>
        </p:spPr>
        <p:txBody>
          <a:bodyPr wrap="square" rtlCol="0">
            <a:spAutoFit/>
          </a:bodyPr>
          <a:lstStyle/>
          <a:p>
            <a:r>
              <a:rPr lang="en-US" altLang="ja-JP" sz="1600" b="1" dirty="0">
                <a:solidFill>
                  <a:srgbClr val="FF0000"/>
                </a:solidFill>
                <a:latin typeface="+mj-ea"/>
              </a:rPr>
              <a:t>R8.3.6</a:t>
            </a:r>
            <a:r>
              <a:rPr lang="ja-JP" altLang="en-US" sz="1600" b="1" dirty="0">
                <a:solidFill>
                  <a:srgbClr val="FF0000"/>
                </a:solidFill>
                <a:latin typeface="+mj-ea"/>
              </a:rPr>
              <a:t>厚生労働省</a:t>
            </a:r>
            <a:endParaRPr lang="en-US" altLang="ja-JP" sz="1600" b="1" dirty="0">
              <a:solidFill>
                <a:srgbClr val="FF0000"/>
              </a:solidFill>
              <a:latin typeface="+mj-ea"/>
            </a:endParaRPr>
          </a:p>
          <a:p>
            <a:r>
              <a:rPr lang="ja-JP" altLang="en-US" sz="1600" b="1" dirty="0">
                <a:solidFill>
                  <a:srgbClr val="FF0000"/>
                </a:solidFill>
                <a:latin typeface="+mj-ea"/>
              </a:rPr>
              <a:t>相談支援従事者指導者養成研修会「政策の最新の動向」の資料より</a:t>
            </a:r>
          </a:p>
        </p:txBody>
      </p:sp>
    </p:spTree>
    <p:extLst>
      <p:ext uri="{BB962C8B-B14F-4D97-AF65-F5344CB8AC3E}">
        <p14:creationId xmlns:p14="http://schemas.microsoft.com/office/powerpoint/2010/main" val="3626770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67C25-C7DD-7081-C5FF-2AED28EB38F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BD9369-6DD9-2E2E-F8F6-12324CC4C227}"/>
              </a:ext>
            </a:extLst>
          </p:cNvPr>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11</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311AFE54-8395-BCB0-5440-F13255039F69}"/>
              </a:ext>
            </a:extLst>
          </p:cNvPr>
          <p:cNvPicPr>
            <a:picLocks noChangeAspect="1"/>
          </p:cNvPicPr>
          <p:nvPr/>
        </p:nvPicPr>
        <p:blipFill>
          <a:blip r:embed="rId3"/>
          <a:stretch>
            <a:fillRect/>
          </a:stretch>
        </p:blipFill>
        <p:spPr>
          <a:xfrm>
            <a:off x="1124359" y="0"/>
            <a:ext cx="9943281" cy="6858000"/>
          </a:xfrm>
          <a:prstGeom prst="rect">
            <a:avLst/>
          </a:prstGeom>
        </p:spPr>
      </p:pic>
      <p:sp>
        <p:nvSpPr>
          <p:cNvPr id="6" name="テキスト ボックス 5">
            <a:extLst>
              <a:ext uri="{FF2B5EF4-FFF2-40B4-BE49-F238E27FC236}">
                <a16:creationId xmlns:a16="http://schemas.microsoft.com/office/drawing/2014/main" id="{BA9B154B-E429-4516-F206-5676B23713AC}"/>
              </a:ext>
            </a:extLst>
          </p:cNvPr>
          <p:cNvSpPr txBox="1"/>
          <p:nvPr/>
        </p:nvSpPr>
        <p:spPr>
          <a:xfrm>
            <a:off x="9761561" y="3942206"/>
            <a:ext cx="2356867" cy="1077218"/>
          </a:xfrm>
          <a:prstGeom prst="rect">
            <a:avLst/>
          </a:prstGeom>
          <a:noFill/>
          <a:ln w="19050">
            <a:solidFill>
              <a:srgbClr val="FF0000"/>
            </a:solidFill>
          </a:ln>
        </p:spPr>
        <p:txBody>
          <a:bodyPr wrap="square" rtlCol="0">
            <a:spAutoFit/>
          </a:bodyPr>
          <a:lstStyle/>
          <a:p>
            <a:r>
              <a:rPr lang="en-US" altLang="ja-JP" sz="1600" b="1" dirty="0">
                <a:solidFill>
                  <a:srgbClr val="FF0000"/>
                </a:solidFill>
                <a:latin typeface="+mj-ea"/>
              </a:rPr>
              <a:t>R8.3.6</a:t>
            </a:r>
            <a:r>
              <a:rPr lang="ja-JP" altLang="en-US" sz="1600" b="1" dirty="0">
                <a:solidFill>
                  <a:srgbClr val="FF0000"/>
                </a:solidFill>
                <a:latin typeface="+mj-ea"/>
              </a:rPr>
              <a:t>厚生労働省</a:t>
            </a:r>
            <a:endParaRPr lang="en-US" altLang="ja-JP" sz="1600" b="1" dirty="0">
              <a:solidFill>
                <a:srgbClr val="FF0000"/>
              </a:solidFill>
              <a:latin typeface="+mj-ea"/>
            </a:endParaRPr>
          </a:p>
          <a:p>
            <a:r>
              <a:rPr lang="ja-JP" altLang="en-US" sz="1600" b="1" dirty="0">
                <a:solidFill>
                  <a:srgbClr val="FF0000"/>
                </a:solidFill>
                <a:latin typeface="+mj-ea"/>
              </a:rPr>
              <a:t>相談支援従事者指導者養成研修会「政策の最新の動向」の資料より</a:t>
            </a:r>
          </a:p>
        </p:txBody>
      </p:sp>
    </p:spTree>
    <p:extLst>
      <p:ext uri="{BB962C8B-B14F-4D97-AF65-F5344CB8AC3E}">
        <p14:creationId xmlns:p14="http://schemas.microsoft.com/office/powerpoint/2010/main" val="1326835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B33B3-BC51-7E29-DD68-EA52878206D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9A5CB31-6E68-95F7-F824-C378202B02DC}"/>
              </a:ext>
            </a:extLst>
          </p:cNvPr>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12</a:t>
            </a:fld>
            <a:endParaRPr lang="ja-JP" altLang="en-US">
              <a:solidFill>
                <a:prstClr val="black">
                  <a:tint val="75000"/>
                </a:prstClr>
              </a:solidFill>
            </a:endParaRPr>
          </a:p>
        </p:txBody>
      </p:sp>
      <p:pic>
        <p:nvPicPr>
          <p:cNvPr id="5" name="図 4">
            <a:extLst>
              <a:ext uri="{FF2B5EF4-FFF2-40B4-BE49-F238E27FC236}">
                <a16:creationId xmlns:a16="http://schemas.microsoft.com/office/drawing/2014/main" id="{7562ED32-7BF6-9E24-941C-5C391638D780}"/>
              </a:ext>
            </a:extLst>
          </p:cNvPr>
          <p:cNvPicPr>
            <a:picLocks noChangeAspect="1"/>
          </p:cNvPicPr>
          <p:nvPr/>
        </p:nvPicPr>
        <p:blipFill>
          <a:blip r:embed="rId3"/>
          <a:stretch>
            <a:fillRect/>
          </a:stretch>
        </p:blipFill>
        <p:spPr>
          <a:xfrm>
            <a:off x="1210683" y="0"/>
            <a:ext cx="9770633" cy="6858000"/>
          </a:xfrm>
          <a:prstGeom prst="rect">
            <a:avLst/>
          </a:prstGeom>
        </p:spPr>
      </p:pic>
      <p:sp>
        <p:nvSpPr>
          <p:cNvPr id="6" name="テキスト ボックス 5">
            <a:extLst>
              <a:ext uri="{FF2B5EF4-FFF2-40B4-BE49-F238E27FC236}">
                <a16:creationId xmlns:a16="http://schemas.microsoft.com/office/drawing/2014/main" id="{5AEF3A5A-7855-3C96-2CEA-C978C38E16C4}"/>
              </a:ext>
            </a:extLst>
          </p:cNvPr>
          <p:cNvSpPr txBox="1"/>
          <p:nvPr/>
        </p:nvSpPr>
        <p:spPr>
          <a:xfrm>
            <a:off x="10516592" y="1613118"/>
            <a:ext cx="1674415" cy="1815882"/>
          </a:xfrm>
          <a:prstGeom prst="rect">
            <a:avLst/>
          </a:prstGeom>
          <a:noFill/>
          <a:ln w="19050">
            <a:solidFill>
              <a:srgbClr val="FF0000"/>
            </a:solidFill>
          </a:ln>
        </p:spPr>
        <p:txBody>
          <a:bodyPr wrap="square" rtlCol="0">
            <a:spAutoFit/>
          </a:bodyPr>
          <a:lstStyle/>
          <a:p>
            <a:r>
              <a:rPr lang="en-US" altLang="ja-JP" sz="1600" b="1" dirty="0">
                <a:solidFill>
                  <a:srgbClr val="FF0000"/>
                </a:solidFill>
                <a:latin typeface="+mj-ea"/>
              </a:rPr>
              <a:t>R8.3.6</a:t>
            </a:r>
          </a:p>
          <a:p>
            <a:r>
              <a:rPr lang="ja-JP" altLang="en-US" sz="1600" b="1" dirty="0">
                <a:solidFill>
                  <a:srgbClr val="FF0000"/>
                </a:solidFill>
                <a:latin typeface="+mj-ea"/>
              </a:rPr>
              <a:t>厚生労働省</a:t>
            </a:r>
            <a:endParaRPr lang="en-US" altLang="ja-JP" sz="1600" b="1" dirty="0">
              <a:solidFill>
                <a:srgbClr val="FF0000"/>
              </a:solidFill>
              <a:latin typeface="+mj-ea"/>
            </a:endParaRPr>
          </a:p>
          <a:p>
            <a:r>
              <a:rPr lang="ja-JP" altLang="en-US" sz="1600" b="1" dirty="0">
                <a:solidFill>
                  <a:srgbClr val="FF0000"/>
                </a:solidFill>
                <a:latin typeface="+mj-ea"/>
              </a:rPr>
              <a:t>相談支援従事者指導者養成研修会「政策の最新の動向」の資料より</a:t>
            </a:r>
          </a:p>
        </p:txBody>
      </p:sp>
    </p:spTree>
    <p:extLst>
      <p:ext uri="{BB962C8B-B14F-4D97-AF65-F5344CB8AC3E}">
        <p14:creationId xmlns:p14="http://schemas.microsoft.com/office/powerpoint/2010/main" val="887018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3560" y="2397782"/>
            <a:ext cx="10515600" cy="1325563"/>
          </a:xfrm>
        </p:spPr>
        <p:txBody>
          <a:bodyPr/>
          <a:lstStyle/>
          <a:p>
            <a:pPr algn="ctr"/>
            <a:r>
              <a:rPr lang="ja-JP" altLang="en-US" dirty="0"/>
              <a:t>（自立支援）協議会について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4B60F44E-285D-4379-A9BC-44AEAC2E9307}" type="slidenum">
              <a:rPr kumimoji="1" lang="ja-JP" altLang="en-US" smtClean="0"/>
              <a:t>13</a:t>
            </a:fld>
            <a:endParaRPr kumimoji="1" lang="ja-JP" altLang="en-US"/>
          </a:p>
        </p:txBody>
      </p:sp>
    </p:spTree>
    <p:extLst>
      <p:ext uri="{BB962C8B-B14F-4D97-AF65-F5344CB8AC3E}">
        <p14:creationId xmlns:p14="http://schemas.microsoft.com/office/powerpoint/2010/main" val="312865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14957" y="86594"/>
            <a:ext cx="9609268" cy="6727693"/>
          </a:xfrm>
          <a:prstGeom prst="rect">
            <a:avLst/>
          </a:prstGeom>
        </p:spPr>
      </p:pic>
      <p:sp>
        <p:nvSpPr>
          <p:cNvPr id="6" name="正方形/長方形 5"/>
          <p:cNvSpPr/>
          <p:nvPr/>
        </p:nvSpPr>
        <p:spPr>
          <a:xfrm>
            <a:off x="10300997" y="6494106"/>
            <a:ext cx="423228" cy="320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4B60F44E-285D-4379-A9BC-44AEAC2E9307}" type="slidenum">
              <a:rPr kumimoji="1" lang="ja-JP" altLang="en-US" smtClean="0"/>
              <a:t>14</a:t>
            </a:fld>
            <a:endParaRPr kumimoji="1" lang="ja-JP" altLang="en-US"/>
          </a:p>
        </p:txBody>
      </p:sp>
    </p:spTree>
    <p:extLst>
      <p:ext uri="{BB962C8B-B14F-4D97-AF65-F5344CB8AC3E}">
        <p14:creationId xmlns:p14="http://schemas.microsoft.com/office/powerpoint/2010/main" val="154941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306A-A273-4FD8-B4B2-27D6CF98612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BF5CABB-FEFE-3F2A-3370-72C42D4B409F}"/>
              </a:ext>
            </a:extLst>
          </p:cNvPr>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15</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B01A8CD1-D814-8C8A-95CB-4FD2E8B024C9}"/>
              </a:ext>
            </a:extLst>
          </p:cNvPr>
          <p:cNvPicPr>
            <a:picLocks noChangeAspect="1"/>
          </p:cNvPicPr>
          <p:nvPr/>
        </p:nvPicPr>
        <p:blipFill>
          <a:blip r:embed="rId3"/>
          <a:stretch>
            <a:fillRect/>
          </a:stretch>
        </p:blipFill>
        <p:spPr>
          <a:xfrm>
            <a:off x="1394423" y="0"/>
            <a:ext cx="9403153" cy="6858000"/>
          </a:xfrm>
          <a:prstGeom prst="rect">
            <a:avLst/>
          </a:prstGeom>
        </p:spPr>
      </p:pic>
      <p:sp>
        <p:nvSpPr>
          <p:cNvPr id="6" name="テキスト ボックス 5">
            <a:extLst>
              <a:ext uri="{FF2B5EF4-FFF2-40B4-BE49-F238E27FC236}">
                <a16:creationId xmlns:a16="http://schemas.microsoft.com/office/drawing/2014/main" id="{3F037510-B2E7-9D6E-5F8D-46E93C10B463}"/>
              </a:ext>
            </a:extLst>
          </p:cNvPr>
          <p:cNvSpPr txBox="1"/>
          <p:nvPr/>
        </p:nvSpPr>
        <p:spPr>
          <a:xfrm>
            <a:off x="9178982" y="136525"/>
            <a:ext cx="2743200" cy="1077218"/>
          </a:xfrm>
          <a:prstGeom prst="rect">
            <a:avLst/>
          </a:prstGeom>
          <a:noFill/>
          <a:ln w="19050">
            <a:solidFill>
              <a:srgbClr val="FF0000"/>
            </a:solidFill>
          </a:ln>
        </p:spPr>
        <p:txBody>
          <a:bodyPr wrap="square" rtlCol="0">
            <a:spAutoFit/>
          </a:bodyPr>
          <a:lstStyle/>
          <a:p>
            <a:r>
              <a:rPr lang="en-US" altLang="ja-JP" sz="1600" b="1" dirty="0">
                <a:solidFill>
                  <a:srgbClr val="FF0000"/>
                </a:solidFill>
                <a:latin typeface="+mj-ea"/>
              </a:rPr>
              <a:t>R8.3.6</a:t>
            </a:r>
            <a:r>
              <a:rPr lang="ja-JP" altLang="en-US" sz="1600" b="1" dirty="0">
                <a:solidFill>
                  <a:srgbClr val="FF0000"/>
                </a:solidFill>
                <a:latin typeface="+mj-ea"/>
              </a:rPr>
              <a:t>厚生労働省</a:t>
            </a:r>
            <a:endParaRPr lang="en-US" altLang="ja-JP" sz="1600" b="1" dirty="0">
              <a:solidFill>
                <a:srgbClr val="FF0000"/>
              </a:solidFill>
              <a:latin typeface="+mj-ea"/>
            </a:endParaRPr>
          </a:p>
          <a:p>
            <a:r>
              <a:rPr lang="ja-JP" altLang="en-US" sz="1600" b="1" dirty="0">
                <a:solidFill>
                  <a:srgbClr val="FF0000"/>
                </a:solidFill>
                <a:latin typeface="+mj-ea"/>
              </a:rPr>
              <a:t>相談支援従事者指導者養成研修会「政策の最新の動向」の資料より</a:t>
            </a:r>
          </a:p>
        </p:txBody>
      </p:sp>
    </p:spTree>
    <p:extLst>
      <p:ext uri="{BB962C8B-B14F-4D97-AF65-F5344CB8AC3E}">
        <p14:creationId xmlns:p14="http://schemas.microsoft.com/office/powerpoint/2010/main" val="386757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16</a:t>
            </a:fld>
            <a:endParaRPr lang="ja-JP" altLang="en-US">
              <a:solidFill>
                <a:prstClr val="black">
                  <a:tint val="75000"/>
                </a:prstClr>
              </a:solidFill>
            </a:endParaRPr>
          </a:p>
        </p:txBody>
      </p:sp>
      <p:pic>
        <p:nvPicPr>
          <p:cNvPr id="5" name="図 4">
            <a:extLst>
              <a:ext uri="{FF2B5EF4-FFF2-40B4-BE49-F238E27FC236}">
                <a16:creationId xmlns:a16="http://schemas.microsoft.com/office/drawing/2014/main" id="{BCC6B8D8-156C-1E8B-31BC-55C3481635DB}"/>
              </a:ext>
            </a:extLst>
          </p:cNvPr>
          <p:cNvPicPr>
            <a:picLocks noChangeAspect="1"/>
          </p:cNvPicPr>
          <p:nvPr/>
        </p:nvPicPr>
        <p:blipFill>
          <a:blip r:embed="rId3"/>
          <a:stretch>
            <a:fillRect/>
          </a:stretch>
        </p:blipFill>
        <p:spPr>
          <a:xfrm>
            <a:off x="964323" y="0"/>
            <a:ext cx="9931989" cy="6858000"/>
          </a:xfrm>
          <a:prstGeom prst="rect">
            <a:avLst/>
          </a:prstGeom>
        </p:spPr>
      </p:pic>
      <p:sp>
        <p:nvSpPr>
          <p:cNvPr id="6" name="テキスト ボックス 5">
            <a:extLst>
              <a:ext uri="{FF2B5EF4-FFF2-40B4-BE49-F238E27FC236}">
                <a16:creationId xmlns:a16="http://schemas.microsoft.com/office/drawing/2014/main" id="{2899A68B-9F48-E3FA-EFA1-19A38E8E2743}"/>
              </a:ext>
            </a:extLst>
          </p:cNvPr>
          <p:cNvSpPr txBox="1"/>
          <p:nvPr/>
        </p:nvSpPr>
        <p:spPr>
          <a:xfrm>
            <a:off x="9754482" y="2238079"/>
            <a:ext cx="2283660" cy="1077218"/>
          </a:xfrm>
          <a:prstGeom prst="rect">
            <a:avLst/>
          </a:prstGeom>
          <a:noFill/>
          <a:ln w="19050">
            <a:solidFill>
              <a:srgbClr val="FF0000"/>
            </a:solidFill>
          </a:ln>
        </p:spPr>
        <p:txBody>
          <a:bodyPr wrap="square" rtlCol="0">
            <a:spAutoFit/>
          </a:bodyPr>
          <a:lstStyle/>
          <a:p>
            <a:r>
              <a:rPr lang="en-US" altLang="ja-JP" sz="1600" b="1" dirty="0">
                <a:solidFill>
                  <a:srgbClr val="FF0000"/>
                </a:solidFill>
                <a:latin typeface="+mj-ea"/>
              </a:rPr>
              <a:t>R8.3.6</a:t>
            </a:r>
            <a:r>
              <a:rPr lang="ja-JP" altLang="en-US" sz="1600" b="1" dirty="0">
                <a:solidFill>
                  <a:srgbClr val="FF0000"/>
                </a:solidFill>
                <a:latin typeface="+mj-ea"/>
              </a:rPr>
              <a:t>厚生労働省</a:t>
            </a:r>
            <a:endParaRPr lang="en-US" altLang="ja-JP" sz="1600" b="1" dirty="0">
              <a:solidFill>
                <a:srgbClr val="FF0000"/>
              </a:solidFill>
              <a:latin typeface="+mj-ea"/>
            </a:endParaRPr>
          </a:p>
          <a:p>
            <a:r>
              <a:rPr lang="ja-JP" altLang="en-US" sz="1600" b="1" dirty="0">
                <a:solidFill>
                  <a:srgbClr val="FF0000"/>
                </a:solidFill>
                <a:latin typeface="+mj-ea"/>
              </a:rPr>
              <a:t>相談支援従事者指導者養成研修会「政策の最新の動向」の資料より</a:t>
            </a:r>
          </a:p>
        </p:txBody>
      </p:sp>
    </p:spTree>
    <p:extLst>
      <p:ext uri="{BB962C8B-B14F-4D97-AF65-F5344CB8AC3E}">
        <p14:creationId xmlns:p14="http://schemas.microsoft.com/office/powerpoint/2010/main" val="181167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8D0E6-FF74-9063-D553-EAF77EB064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D8DA836-E5C1-50AE-A017-D7F5AAFFD0F7}"/>
              </a:ext>
            </a:extLst>
          </p:cNvPr>
          <p:cNvSpPr>
            <a:spLocks noGrp="1"/>
          </p:cNvSpPr>
          <p:nvPr>
            <p:ph type="sldNum" sz="quarter" idx="12"/>
          </p:nvPr>
        </p:nvSpPr>
        <p:spPr/>
        <p:txBody>
          <a:bodyPr/>
          <a:lstStyle/>
          <a:p>
            <a:pPr>
              <a:defRPr/>
            </a:pPr>
            <a:fld id="{55BFF21B-9345-49ED-9334-74DFB50F9214}" type="slidenum">
              <a:rPr lang="ja-JP" altLang="en-US" smtClean="0">
                <a:solidFill>
                  <a:prstClr val="black">
                    <a:tint val="75000"/>
                  </a:prstClr>
                </a:solidFill>
              </a:rPr>
              <a:pPr>
                <a:defRPr/>
              </a:pPr>
              <a:t>17</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53608092-309E-43A9-3F7E-33AA98A65E74}"/>
              </a:ext>
            </a:extLst>
          </p:cNvPr>
          <p:cNvPicPr>
            <a:picLocks noChangeAspect="1"/>
          </p:cNvPicPr>
          <p:nvPr/>
        </p:nvPicPr>
        <p:blipFill>
          <a:blip r:embed="rId3"/>
          <a:stretch>
            <a:fillRect/>
          </a:stretch>
        </p:blipFill>
        <p:spPr>
          <a:xfrm>
            <a:off x="1075570" y="0"/>
            <a:ext cx="10040859" cy="6858000"/>
          </a:xfrm>
          <a:prstGeom prst="rect">
            <a:avLst/>
          </a:prstGeom>
        </p:spPr>
      </p:pic>
      <p:sp>
        <p:nvSpPr>
          <p:cNvPr id="6" name="テキスト ボックス 5">
            <a:extLst>
              <a:ext uri="{FF2B5EF4-FFF2-40B4-BE49-F238E27FC236}">
                <a16:creationId xmlns:a16="http://schemas.microsoft.com/office/drawing/2014/main" id="{8612BCDD-5365-94A6-F363-970412CD7424}"/>
              </a:ext>
            </a:extLst>
          </p:cNvPr>
          <p:cNvSpPr txBox="1"/>
          <p:nvPr/>
        </p:nvSpPr>
        <p:spPr>
          <a:xfrm>
            <a:off x="9299106" y="1220654"/>
            <a:ext cx="2743200" cy="1077218"/>
          </a:xfrm>
          <a:prstGeom prst="rect">
            <a:avLst/>
          </a:prstGeom>
          <a:noFill/>
          <a:ln w="19050">
            <a:solidFill>
              <a:srgbClr val="FF0000"/>
            </a:solidFill>
          </a:ln>
        </p:spPr>
        <p:txBody>
          <a:bodyPr wrap="square" rtlCol="0">
            <a:spAutoFit/>
          </a:bodyPr>
          <a:lstStyle/>
          <a:p>
            <a:r>
              <a:rPr lang="en-US" altLang="ja-JP" sz="1600" b="1" dirty="0">
                <a:solidFill>
                  <a:srgbClr val="FF0000"/>
                </a:solidFill>
                <a:latin typeface="+mj-ea"/>
              </a:rPr>
              <a:t>R8.3.6</a:t>
            </a:r>
            <a:r>
              <a:rPr lang="ja-JP" altLang="en-US" sz="1600" b="1" dirty="0">
                <a:solidFill>
                  <a:srgbClr val="FF0000"/>
                </a:solidFill>
                <a:latin typeface="+mj-ea"/>
              </a:rPr>
              <a:t>厚生労働省</a:t>
            </a:r>
            <a:endParaRPr lang="en-US" altLang="ja-JP" sz="1600" b="1" dirty="0">
              <a:solidFill>
                <a:srgbClr val="FF0000"/>
              </a:solidFill>
              <a:latin typeface="+mj-ea"/>
            </a:endParaRPr>
          </a:p>
          <a:p>
            <a:r>
              <a:rPr lang="ja-JP" altLang="en-US" sz="1600" b="1" dirty="0">
                <a:solidFill>
                  <a:srgbClr val="FF0000"/>
                </a:solidFill>
                <a:latin typeface="+mj-ea"/>
              </a:rPr>
              <a:t>相談支援従事者指導者養成研修会「政策の最新の動向」の資料より</a:t>
            </a:r>
          </a:p>
        </p:txBody>
      </p:sp>
    </p:spTree>
    <p:extLst>
      <p:ext uri="{BB962C8B-B14F-4D97-AF65-F5344CB8AC3E}">
        <p14:creationId xmlns:p14="http://schemas.microsoft.com/office/powerpoint/2010/main" val="158712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AutoShape 9"/>
          <p:cNvSpPr>
            <a:spLocks noChangeArrowheads="1"/>
          </p:cNvSpPr>
          <p:nvPr/>
        </p:nvSpPr>
        <p:spPr bwMode="auto">
          <a:xfrm>
            <a:off x="1619075" y="5156690"/>
            <a:ext cx="9160777" cy="1263413"/>
          </a:xfrm>
          <a:prstGeom prst="roundRect">
            <a:avLst>
              <a:gd name="adj" fmla="val 1666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ja-JP" altLang="ja-JP" sz="1662"/>
          </a:p>
        </p:txBody>
      </p:sp>
      <p:sp>
        <p:nvSpPr>
          <p:cNvPr id="2058" name="AutoShape 10"/>
          <p:cNvSpPr>
            <a:spLocks noChangeArrowheads="1"/>
          </p:cNvSpPr>
          <p:nvPr/>
        </p:nvSpPr>
        <p:spPr bwMode="auto">
          <a:xfrm>
            <a:off x="1619075" y="896607"/>
            <a:ext cx="9160777" cy="2519170"/>
          </a:xfrm>
          <a:prstGeom prst="roundRect">
            <a:avLst>
              <a:gd name="adj"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endParaRPr lang="ja-JP" altLang="en-US" sz="1662" dirty="0"/>
          </a:p>
        </p:txBody>
      </p:sp>
      <p:sp>
        <p:nvSpPr>
          <p:cNvPr id="8" name="左右矢印吹き出し 7"/>
          <p:cNvSpPr/>
          <p:nvPr/>
        </p:nvSpPr>
        <p:spPr bwMode="auto">
          <a:xfrm rot="5400000">
            <a:off x="2707485" y="3057174"/>
            <a:ext cx="2072250" cy="2453615"/>
          </a:xfrm>
          <a:prstGeom prst="leftRightArrowCallout">
            <a:avLst>
              <a:gd name="adj1" fmla="val 22648"/>
              <a:gd name="adj2" fmla="val 21080"/>
              <a:gd name="adj3" fmla="val 15459"/>
              <a:gd name="adj4" fmla="val 44453"/>
            </a:avLst>
          </a:prstGeom>
          <a:solidFill>
            <a:schemeClr val="accent6">
              <a:lumMod val="60000"/>
              <a:lumOff val="4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84406" tIns="42203" rIns="84406" bIns="42203" numCol="1" rtlCol="0" anchor="ctr" anchorCtr="0" compatLnSpc="1">
            <a:prstTxWarp prst="textNoShape">
              <a:avLst/>
            </a:prstTxWarp>
          </a:bodyPr>
          <a:lstStyle/>
          <a:p>
            <a:pPr algn="ctr"/>
            <a:endParaRPr lang="ja-JP" altLang="en-US" sz="1662">
              <a:latin typeface="Arial" panose="020B0604020202020204" pitchFamily="34" charset="0"/>
              <a:ea typeface="ＭＳ Ｐゴシック" panose="020B0600070205080204" pitchFamily="50" charset="-128"/>
            </a:endParaRPr>
          </a:p>
        </p:txBody>
      </p:sp>
      <p:cxnSp>
        <p:nvCxnSpPr>
          <p:cNvPr id="11" name="直線矢印コネクタ 10"/>
          <p:cNvCxnSpPr/>
          <p:nvPr/>
        </p:nvCxnSpPr>
        <p:spPr bwMode="auto">
          <a:xfrm flipV="1">
            <a:off x="6162470" y="1235321"/>
            <a:ext cx="16560" cy="52890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2" name="AutoShape 4"/>
          <p:cNvSpPr>
            <a:spLocks noChangeArrowheads="1"/>
          </p:cNvSpPr>
          <p:nvPr/>
        </p:nvSpPr>
        <p:spPr bwMode="auto">
          <a:xfrm>
            <a:off x="2147809" y="1756640"/>
            <a:ext cx="1542670" cy="913474"/>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62" dirty="0"/>
              <a:t>運営部会</a:t>
            </a:r>
            <a:endParaRPr lang="en-US" altLang="ja-JP" sz="1662" dirty="0"/>
          </a:p>
        </p:txBody>
      </p:sp>
      <p:sp>
        <p:nvSpPr>
          <p:cNvPr id="2054" name="AutoShape 6"/>
          <p:cNvSpPr>
            <a:spLocks noChangeArrowheads="1"/>
          </p:cNvSpPr>
          <p:nvPr/>
        </p:nvSpPr>
        <p:spPr bwMode="auto">
          <a:xfrm>
            <a:off x="7047249" y="1773507"/>
            <a:ext cx="1428749" cy="858804"/>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62" dirty="0"/>
              <a:t>地域移行部会</a:t>
            </a:r>
          </a:p>
        </p:txBody>
      </p:sp>
      <p:sp>
        <p:nvSpPr>
          <p:cNvPr id="2055" name="AutoShape 7"/>
          <p:cNvSpPr>
            <a:spLocks noChangeArrowheads="1"/>
          </p:cNvSpPr>
          <p:nvPr/>
        </p:nvSpPr>
        <p:spPr bwMode="auto">
          <a:xfrm>
            <a:off x="5378261" y="1773093"/>
            <a:ext cx="1524384" cy="869776"/>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662" dirty="0"/>
              <a:t>権利擁護部会</a:t>
            </a:r>
          </a:p>
        </p:txBody>
      </p:sp>
      <p:sp>
        <p:nvSpPr>
          <p:cNvPr id="2069" name="Oval 21"/>
          <p:cNvSpPr>
            <a:spLocks noChangeArrowheads="1"/>
          </p:cNvSpPr>
          <p:nvPr/>
        </p:nvSpPr>
        <p:spPr bwMode="auto">
          <a:xfrm>
            <a:off x="6250443" y="5756032"/>
            <a:ext cx="1197219" cy="531935"/>
          </a:xfrm>
          <a:prstGeom prst="ellipse">
            <a:avLst/>
          </a:prstGeom>
          <a:solidFill>
            <a:schemeClr val="bg1"/>
          </a:solidFill>
          <a:ln w="28575">
            <a:solidFill>
              <a:schemeClr val="tx1"/>
            </a:solidFill>
            <a:round/>
            <a:headEnd/>
            <a:tailEnd/>
          </a:ln>
          <a:effectLst/>
        </p:spPr>
        <p:txBody>
          <a:bodyPr wrap="none" anchor="ctr"/>
          <a:lstStyle/>
          <a:p>
            <a:pPr algn="ctr"/>
            <a:r>
              <a:rPr lang="ja-JP" altLang="en-US" sz="1662" dirty="0"/>
              <a:t>中讃東圏域</a:t>
            </a:r>
          </a:p>
        </p:txBody>
      </p:sp>
      <p:sp>
        <p:nvSpPr>
          <p:cNvPr id="2070" name="Oval 22"/>
          <p:cNvSpPr>
            <a:spLocks noChangeArrowheads="1"/>
          </p:cNvSpPr>
          <p:nvPr/>
        </p:nvSpPr>
        <p:spPr bwMode="auto">
          <a:xfrm>
            <a:off x="4890816" y="5767395"/>
            <a:ext cx="1197220" cy="531935"/>
          </a:xfrm>
          <a:prstGeom prst="ellipse">
            <a:avLst/>
          </a:prstGeom>
          <a:solidFill>
            <a:schemeClr val="bg1"/>
          </a:solidFill>
          <a:ln w="28575">
            <a:solidFill>
              <a:schemeClr val="tx1"/>
            </a:solidFill>
            <a:round/>
            <a:headEnd/>
            <a:tailEnd/>
          </a:ln>
          <a:effectLst/>
        </p:spPr>
        <p:txBody>
          <a:bodyPr wrap="none" anchor="ctr"/>
          <a:lstStyle/>
          <a:p>
            <a:pPr algn="ctr"/>
            <a:r>
              <a:rPr lang="ja-JP" altLang="en-US" sz="1662" dirty="0"/>
              <a:t>小豆圏域</a:t>
            </a:r>
          </a:p>
        </p:txBody>
      </p:sp>
      <p:sp>
        <p:nvSpPr>
          <p:cNvPr id="2071" name="Oval 23"/>
          <p:cNvSpPr>
            <a:spLocks noChangeArrowheads="1"/>
          </p:cNvSpPr>
          <p:nvPr/>
        </p:nvSpPr>
        <p:spPr bwMode="auto">
          <a:xfrm>
            <a:off x="3531189" y="5756030"/>
            <a:ext cx="1197220" cy="531935"/>
          </a:xfrm>
          <a:prstGeom prst="ellipse">
            <a:avLst/>
          </a:prstGeom>
          <a:solidFill>
            <a:schemeClr val="bg1"/>
          </a:solidFill>
          <a:ln w="28575">
            <a:solidFill>
              <a:schemeClr val="tx1"/>
            </a:solidFill>
            <a:round/>
            <a:headEnd/>
            <a:tailEnd/>
          </a:ln>
          <a:effectLst/>
        </p:spPr>
        <p:txBody>
          <a:bodyPr wrap="none" anchor="ctr"/>
          <a:lstStyle/>
          <a:p>
            <a:pPr algn="ctr"/>
            <a:r>
              <a:rPr lang="ja-JP" altLang="en-US" sz="1662" dirty="0"/>
              <a:t>高松圏域</a:t>
            </a:r>
          </a:p>
        </p:txBody>
      </p:sp>
      <p:sp>
        <p:nvSpPr>
          <p:cNvPr id="2072" name="Oval 24"/>
          <p:cNvSpPr>
            <a:spLocks noChangeArrowheads="1"/>
          </p:cNvSpPr>
          <p:nvPr/>
        </p:nvSpPr>
        <p:spPr bwMode="auto">
          <a:xfrm>
            <a:off x="2170310" y="5747565"/>
            <a:ext cx="1197219" cy="531935"/>
          </a:xfrm>
          <a:prstGeom prst="ellipse">
            <a:avLst/>
          </a:prstGeom>
          <a:solidFill>
            <a:schemeClr val="bg1"/>
          </a:solidFill>
          <a:ln w="28575">
            <a:solidFill>
              <a:schemeClr val="tx1"/>
            </a:solidFill>
            <a:round/>
            <a:headEnd/>
            <a:tailEnd/>
          </a:ln>
          <a:effectLst/>
        </p:spPr>
        <p:txBody>
          <a:bodyPr wrap="none" anchor="ctr"/>
          <a:lstStyle/>
          <a:p>
            <a:pPr algn="ctr"/>
            <a:r>
              <a:rPr lang="ja-JP" altLang="en-US" sz="1662" dirty="0"/>
              <a:t>大川圏域</a:t>
            </a:r>
          </a:p>
        </p:txBody>
      </p:sp>
      <p:sp>
        <p:nvSpPr>
          <p:cNvPr id="2073" name="Rectangle 25"/>
          <p:cNvSpPr>
            <a:spLocks noChangeArrowheads="1"/>
          </p:cNvSpPr>
          <p:nvPr/>
        </p:nvSpPr>
        <p:spPr bwMode="auto">
          <a:xfrm>
            <a:off x="4659943" y="5344543"/>
            <a:ext cx="3124039" cy="33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215" b="1" dirty="0"/>
              <a:t>市町が設置する協議会　　</a:t>
            </a:r>
          </a:p>
        </p:txBody>
      </p:sp>
      <p:sp>
        <p:nvSpPr>
          <p:cNvPr id="2086" name="Line 38"/>
          <p:cNvSpPr>
            <a:spLocks noChangeShapeType="1"/>
          </p:cNvSpPr>
          <p:nvPr/>
        </p:nvSpPr>
        <p:spPr bwMode="auto">
          <a:xfrm flipV="1">
            <a:off x="3318173" y="1169376"/>
            <a:ext cx="2711886" cy="58203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87" name="Line 39"/>
          <p:cNvSpPr>
            <a:spLocks noChangeShapeType="1"/>
          </p:cNvSpPr>
          <p:nvPr/>
        </p:nvSpPr>
        <p:spPr bwMode="auto">
          <a:xfrm flipV="1">
            <a:off x="5107945" y="1235320"/>
            <a:ext cx="988057" cy="5213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88" name="Line 40"/>
          <p:cNvSpPr>
            <a:spLocks noChangeShapeType="1"/>
          </p:cNvSpPr>
          <p:nvPr/>
        </p:nvSpPr>
        <p:spPr bwMode="auto">
          <a:xfrm flipH="1" flipV="1">
            <a:off x="6295292" y="1235320"/>
            <a:ext cx="1022087" cy="5289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89" name="Line 41"/>
          <p:cNvSpPr>
            <a:spLocks noChangeShapeType="1"/>
          </p:cNvSpPr>
          <p:nvPr/>
        </p:nvSpPr>
        <p:spPr bwMode="auto">
          <a:xfrm flipH="1" flipV="1">
            <a:off x="6361235" y="1169377"/>
            <a:ext cx="2460380" cy="6638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090" name="Rectangle 42"/>
          <p:cNvSpPr>
            <a:spLocks noChangeArrowheads="1"/>
          </p:cNvSpPr>
          <p:nvPr/>
        </p:nvSpPr>
        <p:spPr bwMode="auto">
          <a:xfrm>
            <a:off x="7582613" y="1174491"/>
            <a:ext cx="1057746" cy="39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477" dirty="0"/>
              <a:t>報告・提案</a:t>
            </a:r>
          </a:p>
        </p:txBody>
      </p:sp>
      <p:sp>
        <p:nvSpPr>
          <p:cNvPr id="2098" name="AutoShape 50"/>
          <p:cNvSpPr>
            <a:spLocks noChangeArrowheads="1"/>
          </p:cNvSpPr>
          <p:nvPr/>
        </p:nvSpPr>
        <p:spPr bwMode="auto">
          <a:xfrm>
            <a:off x="7160755" y="3258582"/>
            <a:ext cx="1788433" cy="2063288"/>
          </a:xfrm>
          <a:prstGeom prst="upDownArrow">
            <a:avLst>
              <a:gd name="adj1" fmla="val 50000"/>
              <a:gd name="adj2" fmla="val 26020"/>
            </a:avLst>
          </a:prstGeom>
          <a:ln>
            <a:headEnd/>
            <a:tailEnd/>
          </a:ln>
        </p:spPr>
        <p:style>
          <a:lnRef idx="3">
            <a:schemeClr val="lt1"/>
          </a:lnRef>
          <a:fillRef idx="1">
            <a:schemeClr val="accent3"/>
          </a:fillRef>
          <a:effectRef idx="1">
            <a:schemeClr val="accent3"/>
          </a:effectRef>
          <a:fontRef idx="minor">
            <a:schemeClr val="lt1"/>
          </a:fontRef>
        </p:style>
        <p:txBody>
          <a:bodyPr vert="eaVert" wrap="none" anchor="ctr"/>
          <a:lstStyle/>
          <a:p>
            <a:pPr algn="ctr"/>
            <a:r>
              <a:rPr lang="ja-JP" altLang="en-US" sz="1662" dirty="0"/>
              <a:t>連携・ 協働</a:t>
            </a:r>
          </a:p>
        </p:txBody>
      </p:sp>
      <p:sp>
        <p:nvSpPr>
          <p:cNvPr id="2101" name="AutoShape 53"/>
          <p:cNvSpPr>
            <a:spLocks noChangeArrowheads="1"/>
          </p:cNvSpPr>
          <p:nvPr/>
        </p:nvSpPr>
        <p:spPr bwMode="auto">
          <a:xfrm>
            <a:off x="3785331" y="1756640"/>
            <a:ext cx="1479103" cy="887226"/>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662" dirty="0"/>
              <a:t>人材育成部会</a:t>
            </a:r>
          </a:p>
        </p:txBody>
      </p:sp>
      <p:sp>
        <p:nvSpPr>
          <p:cNvPr id="2076" name="AutoShape 28"/>
          <p:cNvSpPr>
            <a:spLocks noChangeArrowheads="1"/>
          </p:cNvSpPr>
          <p:nvPr/>
        </p:nvSpPr>
        <p:spPr bwMode="auto">
          <a:xfrm>
            <a:off x="4451342" y="474130"/>
            <a:ext cx="3455377" cy="663820"/>
          </a:xfrm>
          <a:prstGeom prst="roundRect">
            <a:avLst>
              <a:gd name="adj" fmla="val 16667"/>
            </a:avLst>
          </a:prstGeom>
          <a:solidFill>
            <a:schemeClr val="accent4">
              <a:lumMod val="60000"/>
              <a:lumOff val="40000"/>
            </a:schemeClr>
          </a:solidFill>
          <a:ln w="9525">
            <a:solidFill>
              <a:schemeClr val="tx1"/>
            </a:solidFill>
            <a:round/>
            <a:headEnd/>
            <a:tailEnd/>
          </a:ln>
          <a:effectLst/>
        </p:spPr>
        <p:txBody>
          <a:bodyPr wrap="none" anchor="ctr"/>
          <a:lstStyle/>
          <a:p>
            <a:pPr algn="ctr"/>
            <a:r>
              <a:rPr lang="ja-JP" altLang="en-US" sz="2215" b="1" dirty="0"/>
              <a:t>香川県自立支援協議会</a:t>
            </a:r>
          </a:p>
        </p:txBody>
      </p:sp>
      <p:sp>
        <p:nvSpPr>
          <p:cNvPr id="34" name="AutoShape 4"/>
          <p:cNvSpPr>
            <a:spLocks noChangeArrowheads="1"/>
          </p:cNvSpPr>
          <p:nvPr/>
        </p:nvSpPr>
        <p:spPr bwMode="auto">
          <a:xfrm>
            <a:off x="8621820" y="1764228"/>
            <a:ext cx="1387142" cy="867551"/>
          </a:xfrm>
          <a:prstGeom prst="roundRect">
            <a:avLst>
              <a:gd name="adj" fmla="val 16667"/>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92" dirty="0"/>
              <a:t>医療的ケア部会</a:t>
            </a:r>
          </a:p>
        </p:txBody>
      </p:sp>
      <p:sp>
        <p:nvSpPr>
          <p:cNvPr id="6" name="テキスト ボックス 5"/>
          <p:cNvSpPr txBox="1"/>
          <p:nvPr/>
        </p:nvSpPr>
        <p:spPr>
          <a:xfrm>
            <a:off x="3743611" y="2314838"/>
            <a:ext cx="1572808" cy="234360"/>
          </a:xfrm>
          <a:prstGeom prst="rect">
            <a:avLst/>
          </a:prstGeom>
          <a:noFill/>
        </p:spPr>
        <p:txBody>
          <a:bodyPr wrap="square" rtlCol="0">
            <a:spAutoFit/>
          </a:bodyPr>
          <a:lstStyle/>
          <a:p>
            <a:r>
              <a:rPr lang="ja-JP" altLang="en-US" sz="923" dirty="0"/>
              <a:t>（主任相談支援専門員）</a:t>
            </a:r>
          </a:p>
        </p:txBody>
      </p:sp>
      <p:sp>
        <p:nvSpPr>
          <p:cNvPr id="35" name="AutoShape 7"/>
          <p:cNvSpPr>
            <a:spLocks noChangeArrowheads="1"/>
          </p:cNvSpPr>
          <p:nvPr/>
        </p:nvSpPr>
        <p:spPr bwMode="auto">
          <a:xfrm>
            <a:off x="6950584" y="2718386"/>
            <a:ext cx="1626865" cy="488366"/>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969" dirty="0"/>
              <a:t>精神障害にも対応した</a:t>
            </a:r>
            <a:endParaRPr lang="en-US" altLang="ja-JP" sz="969" dirty="0"/>
          </a:p>
          <a:p>
            <a:r>
              <a:rPr lang="ja-JP" altLang="en-US" sz="969" dirty="0"/>
              <a:t>地域包括ケアワーキング</a:t>
            </a:r>
          </a:p>
        </p:txBody>
      </p:sp>
      <p:sp>
        <p:nvSpPr>
          <p:cNvPr id="20" name="上下矢印 19"/>
          <p:cNvSpPr/>
          <p:nvPr/>
        </p:nvSpPr>
        <p:spPr bwMode="auto">
          <a:xfrm>
            <a:off x="7764017" y="2459754"/>
            <a:ext cx="171885" cy="282904"/>
          </a:xfrm>
          <a:prstGeom prst="up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a:endParaRPr lang="ja-JP" altLang="en-US" sz="1662">
              <a:latin typeface="Arial" panose="020B0604020202020204" pitchFamily="34" charset="0"/>
              <a:ea typeface="ＭＳ Ｐゴシック" panose="020B0600070205080204" pitchFamily="50" charset="-128"/>
            </a:endParaRPr>
          </a:p>
        </p:txBody>
      </p:sp>
      <p:sp>
        <p:nvSpPr>
          <p:cNvPr id="3" name="テキスト ボックス 2"/>
          <p:cNvSpPr txBox="1"/>
          <p:nvPr/>
        </p:nvSpPr>
        <p:spPr>
          <a:xfrm>
            <a:off x="2147810" y="2291601"/>
            <a:ext cx="1720168" cy="262829"/>
          </a:xfrm>
          <a:prstGeom prst="rect">
            <a:avLst/>
          </a:prstGeom>
          <a:noFill/>
          <a:ln>
            <a:noFill/>
          </a:ln>
        </p:spPr>
        <p:txBody>
          <a:bodyPr wrap="square" rtlCol="0">
            <a:spAutoFit/>
          </a:bodyPr>
          <a:lstStyle/>
          <a:p>
            <a:pPr algn="ctr"/>
            <a:r>
              <a:rPr lang="ja-JP" altLang="en-US" sz="1108" dirty="0"/>
              <a:t>（圏域マネージャー）</a:t>
            </a:r>
          </a:p>
        </p:txBody>
      </p:sp>
      <p:sp>
        <p:nvSpPr>
          <p:cNvPr id="4" name="テキスト ボックス 3"/>
          <p:cNvSpPr txBox="1"/>
          <p:nvPr/>
        </p:nvSpPr>
        <p:spPr>
          <a:xfrm>
            <a:off x="2203134" y="1833197"/>
            <a:ext cx="598564" cy="248530"/>
          </a:xfrm>
          <a:prstGeom prst="rect">
            <a:avLst/>
          </a:prstGeom>
          <a:noFill/>
        </p:spPr>
        <p:txBody>
          <a:bodyPr wrap="square" rtlCol="0">
            <a:spAutoFit/>
          </a:bodyPr>
          <a:lstStyle/>
          <a:p>
            <a:r>
              <a:rPr lang="ja-JP" altLang="en-US" sz="1015" dirty="0"/>
              <a:t>（</a:t>
            </a:r>
            <a:r>
              <a:rPr lang="en-US" altLang="ja-JP" sz="1015" dirty="0"/>
              <a:t>SV)</a:t>
            </a:r>
            <a:endParaRPr lang="ja-JP" altLang="en-US" sz="1015" dirty="0"/>
          </a:p>
        </p:txBody>
      </p:sp>
      <p:sp>
        <p:nvSpPr>
          <p:cNvPr id="2097" name="AutoShape 49"/>
          <p:cNvSpPr>
            <a:spLocks noChangeArrowheads="1"/>
          </p:cNvSpPr>
          <p:nvPr/>
        </p:nvSpPr>
        <p:spPr bwMode="auto">
          <a:xfrm>
            <a:off x="5626210" y="2913294"/>
            <a:ext cx="939581" cy="2385903"/>
          </a:xfrm>
          <a:prstGeom prst="upArrow">
            <a:avLst>
              <a:gd name="adj1" fmla="val 50000"/>
              <a:gd name="adj2" fmla="val 46087"/>
            </a:avLst>
          </a:prstGeom>
          <a:ln/>
        </p:spPr>
        <p:style>
          <a:lnRef idx="0">
            <a:schemeClr val="accent1"/>
          </a:lnRef>
          <a:fillRef idx="3">
            <a:schemeClr val="accent1"/>
          </a:fillRef>
          <a:effectRef idx="3">
            <a:schemeClr val="accent1"/>
          </a:effectRef>
          <a:fontRef idx="minor">
            <a:schemeClr val="lt1"/>
          </a:fontRef>
        </p:style>
        <p:txBody>
          <a:bodyPr vert="eaVert" wrap="none" anchor="ctr"/>
          <a:lstStyle/>
          <a:p>
            <a:r>
              <a:rPr lang="ja-JP" altLang="en-US" sz="1662" dirty="0"/>
              <a:t>　　広域検討課題</a:t>
            </a:r>
          </a:p>
        </p:txBody>
      </p:sp>
      <p:sp>
        <p:nvSpPr>
          <p:cNvPr id="5" name="テキスト ボックス 4"/>
          <p:cNvSpPr txBox="1"/>
          <p:nvPr/>
        </p:nvSpPr>
        <p:spPr>
          <a:xfrm>
            <a:off x="2552663" y="4010508"/>
            <a:ext cx="2484761" cy="546945"/>
          </a:xfrm>
          <a:prstGeom prst="rect">
            <a:avLst/>
          </a:prstGeom>
          <a:noFill/>
        </p:spPr>
        <p:txBody>
          <a:bodyPr wrap="square" rtlCol="0">
            <a:spAutoFit/>
          </a:bodyPr>
          <a:lstStyle/>
          <a:p>
            <a:r>
              <a:rPr lang="ja-JP" altLang="en-US" sz="1477" dirty="0"/>
              <a:t>相談支援体制機能強化事業</a:t>
            </a:r>
            <a:endParaRPr lang="en-US" altLang="ja-JP" sz="1477" dirty="0"/>
          </a:p>
          <a:p>
            <a:pPr algn="ctr"/>
            <a:r>
              <a:rPr lang="ja-JP" altLang="en-US" sz="1477" dirty="0"/>
              <a:t>（圏域アドバイザー）</a:t>
            </a:r>
          </a:p>
        </p:txBody>
      </p:sp>
      <p:sp>
        <p:nvSpPr>
          <p:cNvPr id="2063" name="Oval 15"/>
          <p:cNvSpPr>
            <a:spLocks noChangeArrowheads="1"/>
          </p:cNvSpPr>
          <p:nvPr/>
        </p:nvSpPr>
        <p:spPr bwMode="auto">
          <a:xfrm>
            <a:off x="7610069" y="5756031"/>
            <a:ext cx="1197219" cy="531935"/>
          </a:xfrm>
          <a:prstGeom prst="ellipse">
            <a:avLst/>
          </a:prstGeom>
          <a:solidFill>
            <a:schemeClr val="bg1"/>
          </a:solidFill>
          <a:ln w="28575">
            <a:solidFill>
              <a:schemeClr val="tx1"/>
            </a:solidFill>
            <a:round/>
            <a:headEnd/>
            <a:tailEnd/>
          </a:ln>
          <a:effectLst/>
        </p:spPr>
        <p:txBody>
          <a:bodyPr wrap="none" anchor="ctr"/>
          <a:lstStyle/>
          <a:p>
            <a:pPr algn="ctr"/>
            <a:r>
              <a:rPr lang="ja-JP" altLang="en-US" sz="1662" dirty="0"/>
              <a:t>中讃西圏域</a:t>
            </a:r>
          </a:p>
        </p:txBody>
      </p:sp>
      <p:sp>
        <p:nvSpPr>
          <p:cNvPr id="2068" name="Oval 20"/>
          <p:cNvSpPr>
            <a:spLocks noChangeArrowheads="1"/>
          </p:cNvSpPr>
          <p:nvPr/>
        </p:nvSpPr>
        <p:spPr bwMode="auto">
          <a:xfrm>
            <a:off x="8969695" y="5756031"/>
            <a:ext cx="1197220" cy="531935"/>
          </a:xfrm>
          <a:prstGeom prst="ellipse">
            <a:avLst/>
          </a:prstGeom>
          <a:solidFill>
            <a:schemeClr val="bg1"/>
          </a:solidFill>
          <a:ln w="28575">
            <a:solidFill>
              <a:schemeClr val="tx1"/>
            </a:solidFill>
            <a:round/>
            <a:headEnd/>
            <a:tailEnd/>
          </a:ln>
          <a:effectLst/>
        </p:spPr>
        <p:txBody>
          <a:bodyPr wrap="none" anchor="ctr"/>
          <a:lstStyle/>
          <a:p>
            <a:pPr algn="ctr"/>
            <a:r>
              <a:rPr lang="ja-JP" altLang="en-US" sz="1662" dirty="0"/>
              <a:t>三観圏域</a:t>
            </a:r>
          </a:p>
        </p:txBody>
      </p:sp>
      <p:sp>
        <p:nvSpPr>
          <p:cNvPr id="2" name="スライド番号プレースホルダー 1"/>
          <p:cNvSpPr>
            <a:spLocks noGrp="1"/>
          </p:cNvSpPr>
          <p:nvPr>
            <p:ph type="sldNum" sz="quarter" idx="12"/>
          </p:nvPr>
        </p:nvSpPr>
        <p:spPr/>
        <p:txBody>
          <a:bodyPr/>
          <a:lstStyle/>
          <a:p>
            <a:fld id="{4B60F44E-285D-4379-A9BC-44AEAC2E9307}" type="slidenum">
              <a:rPr kumimoji="1" lang="ja-JP" altLang="en-US" smtClean="0"/>
              <a:t>18</a:t>
            </a:fld>
            <a:endParaRPr kumimoji="1" lang="ja-JP" altLang="en-US" dirty="0"/>
          </a:p>
        </p:txBody>
      </p:sp>
    </p:spTree>
    <p:extLst>
      <p:ext uri="{BB962C8B-B14F-4D97-AF65-F5344CB8AC3E}">
        <p14:creationId xmlns:p14="http://schemas.microsoft.com/office/powerpoint/2010/main" val="2298100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18038" y="185094"/>
            <a:ext cx="7772400" cy="1143000"/>
          </a:xfrm>
        </p:spPr>
        <p:txBody>
          <a:bodyPr/>
          <a:lstStyle/>
          <a:p>
            <a:pPr eaLnBrk="1" hangingPunct="1"/>
            <a:r>
              <a:rPr lang="en-US" altLang="ja-JP" sz="2800" dirty="0">
                <a:latin typeface="ＭＳ Ｐゴシック" panose="020B0600070205080204" pitchFamily="50" charset="-128"/>
              </a:rPr>
              <a:t>✿</a:t>
            </a:r>
            <a:r>
              <a:rPr lang="ja-JP" altLang="en-US" sz="2800" dirty="0"/>
              <a:t>香川県内の市町が設置する協議会について</a:t>
            </a:r>
            <a:endParaRPr lang="ja-JP" altLang="en-US" sz="2800" dirty="0">
              <a:latin typeface="ＭＳ Ｐゴシック" panose="020B0600070205080204" pitchFamily="50" charset="-128"/>
            </a:endParaRPr>
          </a:p>
        </p:txBody>
      </p:sp>
      <p:graphicFrame>
        <p:nvGraphicFramePr>
          <p:cNvPr id="41104" name="Group 144"/>
          <p:cNvGraphicFramePr>
            <a:graphicFrameLocks noGrp="1"/>
          </p:cNvGraphicFramePr>
          <p:nvPr>
            <p:ph sz="half" idx="1"/>
          </p:nvPr>
        </p:nvGraphicFramePr>
        <p:xfrm>
          <a:off x="1326293" y="1176680"/>
          <a:ext cx="9555890" cy="5225529"/>
        </p:xfrm>
        <a:graphic>
          <a:graphicData uri="http://schemas.openxmlformats.org/drawingml/2006/table">
            <a:tbl>
              <a:tblPr/>
              <a:tblGrid>
                <a:gridCol w="2364258">
                  <a:extLst>
                    <a:ext uri="{9D8B030D-6E8A-4147-A177-3AD203B41FA5}">
                      <a16:colId xmlns:a16="http://schemas.microsoft.com/office/drawing/2014/main" val="20000"/>
                    </a:ext>
                  </a:extLst>
                </a:gridCol>
                <a:gridCol w="3237471">
                  <a:extLst>
                    <a:ext uri="{9D8B030D-6E8A-4147-A177-3AD203B41FA5}">
                      <a16:colId xmlns:a16="http://schemas.microsoft.com/office/drawing/2014/main" val="20001"/>
                    </a:ext>
                  </a:extLst>
                </a:gridCol>
                <a:gridCol w="3954161">
                  <a:extLst>
                    <a:ext uri="{9D8B030D-6E8A-4147-A177-3AD203B41FA5}">
                      <a16:colId xmlns:a16="http://schemas.microsoft.com/office/drawing/2014/main" val="20002"/>
                    </a:ext>
                  </a:extLst>
                </a:gridCol>
              </a:tblGrid>
              <a:tr h="627406">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障害保健福祉圏域名</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市町自立支援協議会名</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市町名</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743106">
                <a:tc rowSpan="2">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東部障害保健福祉　圏域</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大川圏域地域自立支援協議会</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さぬき市、東かがわ市（２市）</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414">
                <a:tc vMerge="1">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高松圏域自立支援協議会</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高松市、三木町、直島町（１市２町）</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6327">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小豆障害保健福祉　圏域</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小豆圏域自立支援協議会</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土庄町、小豆島町（２町）</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9643">
                <a:tc rowSpan="3">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西部障害保健福祉　圏域</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中讃東圏域地域自立支援協議会</a:t>
                      </a:r>
                      <a:endPar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坂出市、宇多津町、綾川町（１市２町）</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1527">
                <a:tc vMerge="1">
                  <a:txBody>
                    <a:bodyPr/>
                    <a:lstStyle/>
                    <a:p>
                      <a:endParaRPr kumimoji="1" lang="ja-JP" altLang="en-US"/>
                    </a:p>
                  </a:txBody>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中讃西部地域自立支援協議会</a:t>
                      </a:r>
                      <a:endPar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丸亀市、善通寺市、琴平町、多度津町、</a:t>
                      </a:r>
                      <a:endParaRPr kumimoji="1" lang="en-US" altLang="ja-JP"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まんの</a:t>
                      </a:r>
                      <a:r>
                        <a:rPr kumimoji="1" lang="ja-JP" altLang="en-US" sz="1400" b="0" i="0" u="none" strike="noStrike" cap="none" normalizeH="0" baseline="0" dirty="0" err="1">
                          <a:ln>
                            <a:noFill/>
                          </a:ln>
                          <a:solidFill>
                            <a:schemeClr val="tx1"/>
                          </a:solidFill>
                          <a:effectLst/>
                          <a:latin typeface="ＭＳ Ｐゴシック" panose="020B0600070205080204" pitchFamily="50" charset="-128"/>
                          <a:ea typeface="ＭＳ Ｐゴシック" panose="020B0600070205080204" pitchFamily="50" charset="-128"/>
                        </a:rPr>
                        <a:t>う</a:t>
                      </a: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町（２市３町）</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3106">
                <a:tc vMerge="1">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三観地域自立支援協議会</a:t>
                      </a:r>
                      <a:endParaRPr kumimoji="1" lang="ja-JP"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9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75000"/>
                        <a:buFont typeface="Wingdings" panose="05000000000000000000" pitchFamily="2" charset="2"/>
                        <a:defRPr kumimoji="1" sz="22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folHlink"/>
                        </a:buClr>
                        <a:buSzPct val="55000"/>
                        <a:buFont typeface="Wingdings" panose="05000000000000000000" pitchFamily="2" charset="2"/>
                        <a:defRPr kumimoji="1" sz="21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20000"/>
                        </a:spcBef>
                        <a:spcAft>
                          <a:spcPct val="0"/>
                        </a:spcAft>
                        <a:buClr>
                          <a:schemeClr val="accent1"/>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観音寺市、三豊市（２市）</a:t>
                      </a:r>
                      <a:endParaRPr kumimoji="1" lang="ja-JP" altLang="en-US" sz="14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スライド番号プレースホルダー 1"/>
          <p:cNvSpPr>
            <a:spLocks noGrp="1"/>
          </p:cNvSpPr>
          <p:nvPr>
            <p:ph type="sldNum" sz="quarter" idx="12"/>
          </p:nvPr>
        </p:nvSpPr>
        <p:spPr/>
        <p:txBody>
          <a:bodyPr/>
          <a:lstStyle/>
          <a:p>
            <a:fld id="{4B60F44E-285D-4379-A9BC-44AEAC2E9307}" type="slidenum">
              <a:rPr kumimoji="1" lang="ja-JP" altLang="en-US" smtClean="0"/>
              <a:t>19</a:t>
            </a:fld>
            <a:endParaRPr kumimoji="1" lang="ja-JP" altLang="en-US"/>
          </a:p>
        </p:txBody>
      </p:sp>
    </p:spTree>
    <p:extLst>
      <p:ext uri="{BB962C8B-B14F-4D97-AF65-F5344CB8AC3E}">
        <p14:creationId xmlns:p14="http://schemas.microsoft.com/office/powerpoint/2010/main" val="419975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dirty="0"/>
              <a:t>基幹相談支援センターについて</a:t>
            </a:r>
            <a:br>
              <a:rPr lang="en-US" altLang="ja-JP" sz="3600" dirty="0"/>
            </a:br>
            <a:r>
              <a:rPr kumimoji="1" lang="ja-JP" altLang="en-US" sz="3600" dirty="0"/>
              <a:t>地域生活支援拠点等整備について</a:t>
            </a:r>
          </a:p>
        </p:txBody>
      </p:sp>
      <p:sp>
        <p:nvSpPr>
          <p:cNvPr id="3" name="スライド番号プレースホルダー 2"/>
          <p:cNvSpPr>
            <a:spLocks noGrp="1"/>
          </p:cNvSpPr>
          <p:nvPr>
            <p:ph type="sldNum" sz="quarter" idx="12"/>
          </p:nvPr>
        </p:nvSpPr>
        <p:spPr/>
        <p:txBody>
          <a:bodyPr/>
          <a:lstStyle/>
          <a:p>
            <a:fld id="{4B60F44E-285D-4379-A9BC-44AEAC2E9307}" type="slidenum">
              <a:rPr kumimoji="1" lang="ja-JP" altLang="en-US" smtClean="0"/>
              <a:t>2</a:t>
            </a:fld>
            <a:endParaRPr kumimoji="1" lang="ja-JP" altLang="en-US"/>
          </a:p>
        </p:txBody>
      </p:sp>
    </p:spTree>
    <p:extLst>
      <p:ext uri="{BB962C8B-B14F-4D97-AF65-F5344CB8AC3E}">
        <p14:creationId xmlns:p14="http://schemas.microsoft.com/office/powerpoint/2010/main" val="337542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355" y="1122363"/>
            <a:ext cx="10372299" cy="2387600"/>
          </a:xfrm>
        </p:spPr>
        <p:txBody>
          <a:bodyPr>
            <a:normAutofit/>
          </a:bodyPr>
          <a:lstStyle/>
          <a:p>
            <a:pPr algn="l"/>
            <a:r>
              <a:rPr kumimoji="1" lang="ja-JP" altLang="en-US" sz="4000" dirty="0"/>
              <a:t>地域相談支援（地域移行、地域定着）について</a:t>
            </a:r>
          </a:p>
        </p:txBody>
      </p:sp>
      <p:sp>
        <p:nvSpPr>
          <p:cNvPr id="4" name="スライド番号プレースホルダー 3"/>
          <p:cNvSpPr>
            <a:spLocks noGrp="1"/>
          </p:cNvSpPr>
          <p:nvPr>
            <p:ph type="sldNum" sz="quarter" idx="12"/>
          </p:nvPr>
        </p:nvSpPr>
        <p:spPr/>
        <p:txBody>
          <a:bodyPr/>
          <a:lstStyle/>
          <a:p>
            <a:fld id="{4B60F44E-285D-4379-A9BC-44AEAC2E9307}" type="slidenum">
              <a:rPr kumimoji="1" lang="ja-JP" altLang="en-US" smtClean="0"/>
              <a:t>20</a:t>
            </a:fld>
            <a:endParaRPr kumimoji="1" lang="ja-JP" altLang="en-US"/>
          </a:p>
        </p:txBody>
      </p:sp>
    </p:spTree>
    <p:extLst>
      <p:ext uri="{BB962C8B-B14F-4D97-AF65-F5344CB8AC3E}">
        <p14:creationId xmlns:p14="http://schemas.microsoft.com/office/powerpoint/2010/main" val="3574370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75332" y="169612"/>
            <a:ext cx="9646547" cy="6688388"/>
          </a:xfrm>
          <a:prstGeom prst="rect">
            <a:avLst/>
          </a:prstGeom>
        </p:spPr>
      </p:pic>
      <p:sp>
        <p:nvSpPr>
          <p:cNvPr id="6" name="正方形/長方形 5"/>
          <p:cNvSpPr/>
          <p:nvPr/>
        </p:nvSpPr>
        <p:spPr>
          <a:xfrm>
            <a:off x="10571584" y="6494106"/>
            <a:ext cx="177281" cy="251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fld id="{4B60F44E-285D-4379-A9BC-44AEAC2E9307}" type="slidenum">
              <a:rPr kumimoji="1" lang="ja-JP" altLang="en-US" smtClean="0"/>
              <a:t>21</a:t>
            </a:fld>
            <a:endParaRPr kumimoji="1" lang="ja-JP" altLang="en-US" dirty="0"/>
          </a:p>
        </p:txBody>
      </p:sp>
    </p:spTree>
    <p:extLst>
      <p:ext uri="{BB962C8B-B14F-4D97-AF65-F5344CB8AC3E}">
        <p14:creationId xmlns:p14="http://schemas.microsoft.com/office/powerpoint/2010/main" val="2912275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1415004" y="232893"/>
            <a:ext cx="9433048" cy="531813"/>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a:r>
              <a:rPr lang="ja-JP" altLang="en-US" sz="2000" dirty="0">
                <a:solidFill>
                  <a:srgbClr val="1F497D">
                    <a:lumMod val="50000"/>
                  </a:srgbClr>
                </a:solidFill>
                <a:ea typeface="ＤＨＰ特太ゴシック体" pitchFamily="2" charset="-128"/>
              </a:rPr>
              <a:t>地域相談支援（地域移行支援・地域定着支援）の概要</a:t>
            </a:r>
          </a:p>
        </p:txBody>
      </p:sp>
      <p:sp>
        <p:nvSpPr>
          <p:cNvPr id="10" name="角丸四角形 9"/>
          <p:cNvSpPr/>
          <p:nvPr/>
        </p:nvSpPr>
        <p:spPr>
          <a:xfrm>
            <a:off x="1415003" y="836712"/>
            <a:ext cx="9433048" cy="681915"/>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r>
              <a:rPr lang="ja-JP" altLang="en-US" sz="1200" b="1" dirty="0">
                <a:solidFill>
                  <a:srgbClr val="1F497D">
                    <a:lumMod val="50000"/>
                  </a:srgbClr>
                </a:solidFill>
                <a:latin typeface="メイリオ" pitchFamily="50" charset="-128"/>
                <a:ea typeface="メイリオ" pitchFamily="50" charset="-128"/>
              </a:rPr>
              <a:t>　地域移行支援</a:t>
            </a:r>
            <a:r>
              <a:rPr lang="ja-JP" altLang="en-US" sz="1200"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・・・障害者支援施設、精神科病院、救護施設・更生施設、矯正施設等に入所又は入院している障害者を対象に住居の</a:t>
            </a:r>
            <a:endParaRPr lang="en-US" altLang="ja-JP" sz="1200" dirty="0">
              <a:solidFill>
                <a:srgbClr val="1F497D">
                  <a:lumMod val="50000"/>
                </a:srgbClr>
              </a:solidFill>
              <a:latin typeface="メイリオ" pitchFamily="50" charset="-128"/>
              <a:ea typeface="メイリオ" pitchFamily="50" charset="-128"/>
            </a:endParaRPr>
          </a:p>
          <a:p>
            <a:r>
              <a:rPr lang="ja-JP" altLang="en-US" sz="1200" dirty="0">
                <a:solidFill>
                  <a:srgbClr val="1F497D">
                    <a:lumMod val="50000"/>
                  </a:srgbClr>
                </a:solidFill>
                <a:latin typeface="メイリオ" pitchFamily="50" charset="-128"/>
                <a:ea typeface="メイリオ" pitchFamily="50" charset="-128"/>
              </a:rPr>
              <a:t>　　　　　　　　　　確保その他の地域生活へ移行するための支援を行う。 </a:t>
            </a:r>
            <a:endParaRPr lang="en-US" altLang="ja-JP" sz="1200" dirty="0">
              <a:solidFill>
                <a:srgbClr val="1F497D">
                  <a:lumMod val="50000"/>
                </a:srgbClr>
              </a:solidFill>
              <a:latin typeface="メイリオ" pitchFamily="50" charset="-128"/>
              <a:ea typeface="メイリオ" pitchFamily="50" charset="-128"/>
            </a:endParaRPr>
          </a:p>
          <a:p>
            <a:r>
              <a:rPr lang="ja-JP" altLang="en-US" sz="1200" b="1" dirty="0">
                <a:solidFill>
                  <a:srgbClr val="1F497D">
                    <a:lumMod val="50000"/>
                  </a:srgbClr>
                </a:solidFill>
                <a:latin typeface="メイリオ" pitchFamily="50" charset="-128"/>
                <a:ea typeface="メイリオ" pitchFamily="50" charset="-128"/>
              </a:rPr>
              <a:t>　地域定着支援</a:t>
            </a:r>
            <a:r>
              <a:rPr lang="ja-JP" altLang="en-US" sz="1200" dirty="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200" dirty="0">
              <a:solidFill>
                <a:srgbClr val="1F497D">
                  <a:lumMod val="50000"/>
                </a:srgbClr>
              </a:solidFill>
              <a:latin typeface="メイリオ" pitchFamily="50" charset="-128"/>
              <a:ea typeface="メイリオ" pitchFamily="50" charset="-128"/>
            </a:endParaRPr>
          </a:p>
        </p:txBody>
      </p:sp>
      <p:sp>
        <p:nvSpPr>
          <p:cNvPr id="4" name="スライド番号プレースホルダー 3"/>
          <p:cNvSpPr>
            <a:spLocks noGrp="1"/>
          </p:cNvSpPr>
          <p:nvPr>
            <p:ph type="sldNum" sz="quarter" idx="12"/>
          </p:nvPr>
        </p:nvSpPr>
        <p:spPr>
          <a:xfrm>
            <a:off x="8785790" y="6498788"/>
            <a:ext cx="2311400" cy="365125"/>
          </a:xfrm>
        </p:spPr>
        <p:txBody>
          <a:bodyPr/>
          <a:lstStyle/>
          <a:p>
            <a:pPr>
              <a:defRPr/>
            </a:pPr>
            <a:fld id="{BBD3EA46-478E-438D-A542-8B2E4D01A1BD}" type="slidenum">
              <a:rPr lang="ja-JP" altLang="en-US" smtClean="0">
                <a:solidFill>
                  <a:schemeClr val="tx1"/>
                </a:solidFill>
              </a:rPr>
              <a:pPr>
                <a:defRPr/>
              </a:pPr>
              <a:t>22</a:t>
            </a:fld>
            <a:endParaRPr lang="ja-JP" altLang="en-US" dirty="0">
              <a:solidFill>
                <a:schemeClr val="tx1"/>
              </a:solidFill>
            </a:endParaRPr>
          </a:p>
        </p:txBody>
      </p:sp>
      <p:pic>
        <p:nvPicPr>
          <p:cNvPr id="5" name="図 4"/>
          <p:cNvPicPr>
            <a:picLocks noChangeAspect="1"/>
          </p:cNvPicPr>
          <p:nvPr/>
        </p:nvPicPr>
        <p:blipFill rotWithShape="1">
          <a:blip r:embed="rId2"/>
          <a:srcRect r="552" b="102"/>
          <a:stretch/>
        </p:blipFill>
        <p:spPr>
          <a:xfrm>
            <a:off x="1541755" y="1688280"/>
            <a:ext cx="9102571" cy="5128144"/>
          </a:xfrm>
          <a:prstGeom prst="rect">
            <a:avLst/>
          </a:prstGeom>
        </p:spPr>
      </p:pic>
      <p:sp>
        <p:nvSpPr>
          <p:cNvPr id="13" name="角丸四角形 12"/>
          <p:cNvSpPr/>
          <p:nvPr/>
        </p:nvSpPr>
        <p:spPr>
          <a:xfrm>
            <a:off x="1302364" y="1536290"/>
            <a:ext cx="4258692" cy="209002"/>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100" dirty="0">
                <a:solidFill>
                  <a:prstClr val="black"/>
                </a:solidFill>
                <a:latin typeface="メイリオ" pitchFamily="50" charset="-128"/>
                <a:ea typeface="メイリオ" pitchFamily="50" charset="-128"/>
              </a:rPr>
              <a:t>（参考）　地域生活への移行に向けた支援の流れ（イメージ）</a:t>
            </a:r>
            <a:endParaRPr lang="en-US" altLang="ja-JP" sz="1100" dirty="0">
              <a:solidFill>
                <a:prstClr val="black"/>
              </a:solidFill>
              <a:latin typeface="メイリオ" pitchFamily="50" charset="-128"/>
              <a:ea typeface="メイリオ" pitchFamily="50" charset="-128"/>
            </a:endParaRPr>
          </a:p>
        </p:txBody>
      </p:sp>
    </p:spTree>
    <p:extLst>
      <p:ext uri="{BB962C8B-B14F-4D97-AF65-F5344CB8AC3E}">
        <p14:creationId xmlns:p14="http://schemas.microsoft.com/office/powerpoint/2010/main" val="279467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680653" y="86282"/>
            <a:ext cx="8191316" cy="2567230"/>
          </a:xfrm>
          <a:prstGeom prst="rect">
            <a:avLst/>
          </a:prstGeom>
        </p:spPr>
      </p:pic>
      <p:pic>
        <p:nvPicPr>
          <p:cNvPr id="7" name="図 6"/>
          <p:cNvPicPr>
            <a:picLocks noChangeAspect="1"/>
          </p:cNvPicPr>
          <p:nvPr/>
        </p:nvPicPr>
        <p:blipFill>
          <a:blip r:embed="rId3"/>
          <a:stretch>
            <a:fillRect/>
          </a:stretch>
        </p:blipFill>
        <p:spPr>
          <a:xfrm>
            <a:off x="1299069" y="2665373"/>
            <a:ext cx="9602710" cy="4047423"/>
          </a:xfrm>
          <a:prstGeom prst="rect">
            <a:avLst/>
          </a:prstGeom>
        </p:spPr>
      </p:pic>
      <p:sp>
        <p:nvSpPr>
          <p:cNvPr id="8" name="スライド番号プレースホルダー 7"/>
          <p:cNvSpPr>
            <a:spLocks noGrp="1"/>
          </p:cNvSpPr>
          <p:nvPr>
            <p:ph type="sldNum" sz="quarter" idx="12"/>
          </p:nvPr>
        </p:nvSpPr>
        <p:spPr/>
        <p:txBody>
          <a:bodyPr/>
          <a:lstStyle/>
          <a:p>
            <a:fld id="{4B60F44E-285D-4379-A9BC-44AEAC2E9307}" type="slidenum">
              <a:rPr kumimoji="1" lang="ja-JP" altLang="en-US" smtClean="0"/>
              <a:t>23</a:t>
            </a:fld>
            <a:endParaRPr kumimoji="1" lang="ja-JP" altLang="en-US"/>
          </a:p>
        </p:txBody>
      </p:sp>
    </p:spTree>
    <p:extLst>
      <p:ext uri="{BB962C8B-B14F-4D97-AF65-F5344CB8AC3E}">
        <p14:creationId xmlns:p14="http://schemas.microsoft.com/office/powerpoint/2010/main" val="1811141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718558" y="0"/>
            <a:ext cx="8987911" cy="3024436"/>
          </a:xfrm>
          <a:prstGeom prst="rect">
            <a:avLst/>
          </a:prstGeom>
        </p:spPr>
      </p:pic>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24</a:t>
            </a:fld>
            <a:endParaRPr kumimoji="1" lang="ja-JP" altLang="en-US"/>
          </a:p>
        </p:txBody>
      </p:sp>
      <p:pic>
        <p:nvPicPr>
          <p:cNvPr id="2" name="図 1"/>
          <p:cNvPicPr>
            <a:picLocks noChangeAspect="1"/>
          </p:cNvPicPr>
          <p:nvPr/>
        </p:nvPicPr>
        <p:blipFill>
          <a:blip r:embed="rId3"/>
          <a:stretch>
            <a:fillRect/>
          </a:stretch>
        </p:blipFill>
        <p:spPr>
          <a:xfrm>
            <a:off x="1347711" y="3024436"/>
            <a:ext cx="10006089" cy="3331914"/>
          </a:xfrm>
          <a:prstGeom prst="rect">
            <a:avLst/>
          </a:prstGeom>
        </p:spPr>
      </p:pic>
    </p:spTree>
    <p:extLst>
      <p:ext uri="{BB962C8B-B14F-4D97-AF65-F5344CB8AC3E}">
        <p14:creationId xmlns:p14="http://schemas.microsoft.com/office/powerpoint/2010/main" val="390498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b="1561"/>
          <a:stretch/>
        </p:blipFill>
        <p:spPr>
          <a:xfrm>
            <a:off x="941958" y="70174"/>
            <a:ext cx="9657979" cy="6582553"/>
          </a:xfrm>
          <a:prstGeom prst="rect">
            <a:avLst/>
          </a:prstGeom>
        </p:spPr>
      </p:pic>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25</a:t>
            </a:fld>
            <a:endParaRPr kumimoji="1" lang="ja-JP" altLang="en-US"/>
          </a:p>
        </p:txBody>
      </p:sp>
      <p:sp>
        <p:nvSpPr>
          <p:cNvPr id="2" name="テキスト ボックス 1"/>
          <p:cNvSpPr txBox="1"/>
          <p:nvPr/>
        </p:nvSpPr>
        <p:spPr>
          <a:xfrm>
            <a:off x="10335208" y="438539"/>
            <a:ext cx="1856792" cy="738664"/>
          </a:xfrm>
          <a:prstGeom prst="rect">
            <a:avLst/>
          </a:prstGeom>
          <a:noFill/>
          <a:ln w="12700">
            <a:solidFill>
              <a:srgbClr val="FF0000"/>
            </a:solidFill>
          </a:ln>
        </p:spPr>
        <p:txBody>
          <a:bodyPr wrap="square" rtlCol="0">
            <a:spAutoFit/>
          </a:bodyPr>
          <a:lstStyle/>
          <a:p>
            <a:r>
              <a:rPr kumimoji="1" lang="en-US" altLang="ja-JP" sz="1400" b="1" dirty="0">
                <a:solidFill>
                  <a:srgbClr val="FF0000"/>
                </a:solidFill>
                <a:latin typeface="+mj-ea"/>
                <a:ea typeface="+mj-ea"/>
              </a:rPr>
              <a:t>R6</a:t>
            </a:r>
            <a:r>
              <a:rPr lang="en-US" altLang="ja-JP" sz="1400" b="1" dirty="0">
                <a:solidFill>
                  <a:srgbClr val="FF0000"/>
                </a:solidFill>
                <a:latin typeface="+mj-ea"/>
                <a:ea typeface="+mj-ea"/>
              </a:rPr>
              <a:t>.2.6</a:t>
            </a:r>
            <a:r>
              <a:rPr lang="ja-JP" altLang="en-US" sz="1400" b="1" dirty="0">
                <a:solidFill>
                  <a:srgbClr val="FF0000"/>
                </a:solidFill>
                <a:latin typeface="+mj-ea"/>
                <a:ea typeface="+mj-ea"/>
              </a:rPr>
              <a:t>厚生労働省</a:t>
            </a:r>
            <a:endParaRPr lang="en-US" altLang="ja-JP" sz="1400" b="1" dirty="0">
              <a:solidFill>
                <a:srgbClr val="FF0000"/>
              </a:solidFill>
              <a:latin typeface="+mj-ea"/>
              <a:ea typeface="+mj-ea"/>
            </a:endParaRPr>
          </a:p>
          <a:p>
            <a:r>
              <a:rPr lang="ja-JP" altLang="en-US" sz="1400" b="1" dirty="0">
                <a:solidFill>
                  <a:srgbClr val="FF0000"/>
                </a:solidFill>
                <a:latin typeface="+mj-ea"/>
                <a:ea typeface="+mj-ea"/>
              </a:rPr>
              <a:t>報酬改定の主な改定内容の資料より</a:t>
            </a:r>
            <a:endParaRPr kumimoji="1" lang="ja-JP" altLang="en-US" sz="1400" b="1" dirty="0">
              <a:solidFill>
                <a:srgbClr val="FF0000"/>
              </a:solidFill>
              <a:latin typeface="+mj-ea"/>
              <a:ea typeface="+mj-ea"/>
            </a:endParaRPr>
          </a:p>
        </p:txBody>
      </p:sp>
    </p:spTree>
    <p:extLst>
      <p:ext uri="{BB962C8B-B14F-4D97-AF65-F5344CB8AC3E}">
        <p14:creationId xmlns:p14="http://schemas.microsoft.com/office/powerpoint/2010/main" val="197051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r="2234" b="3277"/>
          <a:stretch/>
        </p:blipFill>
        <p:spPr>
          <a:xfrm>
            <a:off x="823995" y="25910"/>
            <a:ext cx="9980854" cy="6844918"/>
          </a:xfrm>
          <a:prstGeom prst="rect">
            <a:avLst/>
          </a:prstGeom>
        </p:spPr>
      </p:pic>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26</a:t>
            </a:fld>
            <a:endParaRPr kumimoji="1" lang="ja-JP" altLang="en-US"/>
          </a:p>
        </p:txBody>
      </p:sp>
      <p:sp>
        <p:nvSpPr>
          <p:cNvPr id="7" name="テキスト ボックス 6"/>
          <p:cNvSpPr txBox="1"/>
          <p:nvPr/>
        </p:nvSpPr>
        <p:spPr>
          <a:xfrm>
            <a:off x="10150929" y="136525"/>
            <a:ext cx="1856792" cy="738664"/>
          </a:xfrm>
          <a:prstGeom prst="rect">
            <a:avLst/>
          </a:prstGeom>
          <a:noFill/>
          <a:ln w="12700">
            <a:solidFill>
              <a:srgbClr val="FF0000"/>
            </a:solidFill>
          </a:ln>
        </p:spPr>
        <p:txBody>
          <a:bodyPr wrap="square" rtlCol="0">
            <a:spAutoFit/>
          </a:bodyPr>
          <a:lstStyle/>
          <a:p>
            <a:r>
              <a:rPr kumimoji="1" lang="en-US" altLang="ja-JP" sz="1400" b="1" dirty="0">
                <a:solidFill>
                  <a:srgbClr val="FF0000"/>
                </a:solidFill>
                <a:latin typeface="+mj-ea"/>
                <a:ea typeface="+mj-ea"/>
              </a:rPr>
              <a:t>R6</a:t>
            </a:r>
            <a:r>
              <a:rPr lang="en-US" altLang="ja-JP" sz="1400" b="1" dirty="0">
                <a:solidFill>
                  <a:srgbClr val="FF0000"/>
                </a:solidFill>
                <a:latin typeface="+mj-ea"/>
                <a:ea typeface="+mj-ea"/>
              </a:rPr>
              <a:t>.2.6</a:t>
            </a:r>
            <a:r>
              <a:rPr lang="ja-JP" altLang="en-US" sz="1400" b="1" dirty="0">
                <a:solidFill>
                  <a:srgbClr val="FF0000"/>
                </a:solidFill>
                <a:latin typeface="+mj-ea"/>
                <a:ea typeface="+mj-ea"/>
              </a:rPr>
              <a:t>厚生労働省</a:t>
            </a:r>
            <a:endParaRPr lang="en-US" altLang="ja-JP" sz="1400" b="1" dirty="0">
              <a:solidFill>
                <a:srgbClr val="FF0000"/>
              </a:solidFill>
              <a:latin typeface="+mj-ea"/>
              <a:ea typeface="+mj-ea"/>
            </a:endParaRPr>
          </a:p>
          <a:p>
            <a:r>
              <a:rPr lang="ja-JP" altLang="en-US" sz="1400" b="1" dirty="0">
                <a:solidFill>
                  <a:srgbClr val="FF0000"/>
                </a:solidFill>
                <a:latin typeface="+mj-ea"/>
                <a:ea typeface="+mj-ea"/>
              </a:rPr>
              <a:t>報酬改定の主な改定内容の資料より</a:t>
            </a:r>
            <a:endParaRPr kumimoji="1" lang="ja-JP" altLang="en-US" sz="1400" b="1" dirty="0">
              <a:solidFill>
                <a:srgbClr val="FF0000"/>
              </a:solidFill>
              <a:latin typeface="+mj-ea"/>
              <a:ea typeface="+mj-ea"/>
            </a:endParaRPr>
          </a:p>
        </p:txBody>
      </p:sp>
    </p:spTree>
    <p:extLst>
      <p:ext uri="{BB962C8B-B14F-4D97-AF65-F5344CB8AC3E}">
        <p14:creationId xmlns:p14="http://schemas.microsoft.com/office/powerpoint/2010/main" val="21652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208061" y="94026"/>
            <a:ext cx="9658207" cy="6700903"/>
          </a:xfrm>
          <a:prstGeom prst="rect">
            <a:avLst/>
          </a:prstGeom>
        </p:spPr>
      </p:pic>
      <p:sp>
        <p:nvSpPr>
          <p:cNvPr id="7" name="角丸四角形 6"/>
          <p:cNvSpPr/>
          <p:nvPr/>
        </p:nvSpPr>
        <p:spPr>
          <a:xfrm>
            <a:off x="1402672" y="1890944"/>
            <a:ext cx="9516862" cy="6658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618237" y="6568751"/>
            <a:ext cx="158620" cy="152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4B60F44E-285D-4379-A9BC-44AEAC2E9307}" type="slidenum">
              <a:rPr kumimoji="1" lang="ja-JP" altLang="en-US" smtClean="0"/>
              <a:t>3</a:t>
            </a:fld>
            <a:endParaRPr kumimoji="1" lang="ja-JP" altLang="en-US"/>
          </a:p>
        </p:txBody>
      </p:sp>
    </p:spTree>
    <p:extLst>
      <p:ext uri="{BB962C8B-B14F-4D97-AF65-F5344CB8AC3E}">
        <p14:creationId xmlns:p14="http://schemas.microsoft.com/office/powerpoint/2010/main" val="351540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72987" y="151369"/>
            <a:ext cx="9557770" cy="6592455"/>
          </a:xfrm>
          <a:prstGeom prst="rect">
            <a:avLst/>
          </a:prstGeom>
        </p:spPr>
      </p:pic>
      <p:sp>
        <p:nvSpPr>
          <p:cNvPr id="5" name="正方形/長方形 4"/>
          <p:cNvSpPr/>
          <p:nvPr/>
        </p:nvSpPr>
        <p:spPr>
          <a:xfrm>
            <a:off x="10571585" y="6494106"/>
            <a:ext cx="158620" cy="22736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4</a:t>
            </a:fld>
            <a:endParaRPr kumimoji="1" lang="ja-JP" altLang="en-US"/>
          </a:p>
        </p:txBody>
      </p:sp>
    </p:spTree>
    <p:extLst>
      <p:ext uri="{BB962C8B-B14F-4D97-AF65-F5344CB8AC3E}">
        <p14:creationId xmlns:p14="http://schemas.microsoft.com/office/powerpoint/2010/main" val="195542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59836" y="161556"/>
            <a:ext cx="9606432" cy="6767623"/>
          </a:xfrm>
          <a:prstGeom prst="rect">
            <a:avLst/>
          </a:prstGeom>
        </p:spPr>
      </p:pic>
      <p:sp>
        <p:nvSpPr>
          <p:cNvPr id="5" name="正方形/長方形 4"/>
          <p:cNvSpPr/>
          <p:nvPr/>
        </p:nvSpPr>
        <p:spPr>
          <a:xfrm>
            <a:off x="10431623" y="6538912"/>
            <a:ext cx="307911" cy="195943"/>
          </a:xfrm>
          <a:prstGeom prst="rect">
            <a:avLst/>
          </a:prstGeom>
          <a:solidFill>
            <a:srgbClr val="E0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5</a:t>
            </a:fld>
            <a:endParaRPr kumimoji="1" lang="ja-JP" altLang="en-US"/>
          </a:p>
        </p:txBody>
      </p:sp>
    </p:spTree>
    <p:extLst>
      <p:ext uri="{BB962C8B-B14F-4D97-AF65-F5344CB8AC3E}">
        <p14:creationId xmlns:p14="http://schemas.microsoft.com/office/powerpoint/2010/main" val="62101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r="2762"/>
          <a:stretch/>
        </p:blipFill>
        <p:spPr>
          <a:xfrm>
            <a:off x="1101011" y="73866"/>
            <a:ext cx="9227978" cy="6747949"/>
          </a:xfrm>
          <a:prstGeom prst="rect">
            <a:avLst/>
          </a:prstGeom>
        </p:spPr>
      </p:pic>
      <p:sp>
        <p:nvSpPr>
          <p:cNvPr id="5" name="スライド番号プレースホルダー 4"/>
          <p:cNvSpPr>
            <a:spLocks noGrp="1"/>
          </p:cNvSpPr>
          <p:nvPr>
            <p:ph type="sldNum" sz="quarter" idx="12"/>
          </p:nvPr>
        </p:nvSpPr>
        <p:spPr/>
        <p:txBody>
          <a:bodyPr/>
          <a:lstStyle/>
          <a:p>
            <a:fld id="{4B60F44E-285D-4379-A9BC-44AEAC2E9307}" type="slidenum">
              <a:rPr kumimoji="1" lang="ja-JP" altLang="en-US" smtClean="0"/>
              <a:t>6</a:t>
            </a:fld>
            <a:endParaRPr kumimoji="1" lang="ja-JP" altLang="en-US"/>
          </a:p>
        </p:txBody>
      </p:sp>
      <p:sp>
        <p:nvSpPr>
          <p:cNvPr id="2" name="正方形/長方形 1"/>
          <p:cNvSpPr/>
          <p:nvPr/>
        </p:nvSpPr>
        <p:spPr>
          <a:xfrm>
            <a:off x="10207690" y="6512767"/>
            <a:ext cx="345232" cy="13996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519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37206" y="146769"/>
            <a:ext cx="9455675" cy="6695322"/>
          </a:xfrm>
          <a:prstGeom prst="rect">
            <a:avLst/>
          </a:prstGeom>
        </p:spPr>
      </p:pic>
      <p:sp>
        <p:nvSpPr>
          <p:cNvPr id="5" name="スライド番号プレースホルダー 4"/>
          <p:cNvSpPr>
            <a:spLocks noGrp="1"/>
          </p:cNvSpPr>
          <p:nvPr>
            <p:ph type="sldNum" sz="quarter" idx="12"/>
          </p:nvPr>
        </p:nvSpPr>
        <p:spPr/>
        <p:txBody>
          <a:bodyPr/>
          <a:lstStyle/>
          <a:p>
            <a:fld id="{4B60F44E-285D-4379-A9BC-44AEAC2E9307}" type="slidenum">
              <a:rPr kumimoji="1" lang="ja-JP" altLang="en-US" smtClean="0"/>
              <a:t>7</a:t>
            </a:fld>
            <a:endParaRPr kumimoji="1" lang="ja-JP" altLang="en-US"/>
          </a:p>
        </p:txBody>
      </p:sp>
      <p:pic>
        <p:nvPicPr>
          <p:cNvPr id="2" name="図 1"/>
          <p:cNvPicPr>
            <a:picLocks noChangeAspect="1"/>
          </p:cNvPicPr>
          <p:nvPr/>
        </p:nvPicPr>
        <p:blipFill>
          <a:blip r:embed="rId3"/>
          <a:stretch>
            <a:fillRect/>
          </a:stretch>
        </p:blipFill>
        <p:spPr>
          <a:xfrm>
            <a:off x="10260612" y="6489150"/>
            <a:ext cx="310923" cy="195089"/>
          </a:xfrm>
          <a:prstGeom prst="rect">
            <a:avLst/>
          </a:prstGeom>
        </p:spPr>
      </p:pic>
    </p:spTree>
    <p:extLst>
      <p:ext uri="{BB962C8B-B14F-4D97-AF65-F5344CB8AC3E}">
        <p14:creationId xmlns:p14="http://schemas.microsoft.com/office/powerpoint/2010/main" val="277947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345364" y="0"/>
            <a:ext cx="9646097" cy="6773811"/>
          </a:xfrm>
          <a:prstGeom prst="rect">
            <a:avLst/>
          </a:prstGeom>
        </p:spPr>
      </p:pic>
      <p:sp>
        <p:nvSpPr>
          <p:cNvPr id="5" name="正方形/長方形 4"/>
          <p:cNvSpPr/>
          <p:nvPr/>
        </p:nvSpPr>
        <p:spPr>
          <a:xfrm>
            <a:off x="10543592" y="6419461"/>
            <a:ext cx="345232" cy="270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8</a:t>
            </a:fld>
            <a:endParaRPr kumimoji="1" lang="ja-JP" altLang="en-US"/>
          </a:p>
        </p:txBody>
      </p:sp>
    </p:spTree>
    <p:extLst>
      <p:ext uri="{BB962C8B-B14F-4D97-AF65-F5344CB8AC3E}">
        <p14:creationId xmlns:p14="http://schemas.microsoft.com/office/powerpoint/2010/main" val="231360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18599" y="97769"/>
            <a:ext cx="9746291" cy="6760231"/>
          </a:xfrm>
          <a:prstGeom prst="rect">
            <a:avLst/>
          </a:prstGeom>
        </p:spPr>
      </p:pic>
      <p:sp>
        <p:nvSpPr>
          <p:cNvPr id="5" name="正方形/長方形 4"/>
          <p:cNvSpPr/>
          <p:nvPr/>
        </p:nvSpPr>
        <p:spPr>
          <a:xfrm>
            <a:off x="10478279" y="6494106"/>
            <a:ext cx="177281" cy="251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4B60F44E-285D-4379-A9BC-44AEAC2E9307}" type="slidenum">
              <a:rPr kumimoji="1" lang="ja-JP" altLang="en-US" smtClean="0"/>
              <a:t>9</a:t>
            </a:fld>
            <a:endParaRPr kumimoji="1" lang="ja-JP" altLang="en-US"/>
          </a:p>
        </p:txBody>
      </p:sp>
      <p:sp>
        <p:nvSpPr>
          <p:cNvPr id="7" name="テキスト ボックス 6"/>
          <p:cNvSpPr txBox="1"/>
          <p:nvPr/>
        </p:nvSpPr>
        <p:spPr>
          <a:xfrm>
            <a:off x="10251232" y="97769"/>
            <a:ext cx="1856792" cy="738664"/>
          </a:xfrm>
          <a:prstGeom prst="rect">
            <a:avLst/>
          </a:prstGeom>
          <a:noFill/>
          <a:ln w="12700">
            <a:solidFill>
              <a:srgbClr val="FF0000"/>
            </a:solidFill>
          </a:ln>
        </p:spPr>
        <p:txBody>
          <a:bodyPr wrap="square" rtlCol="0">
            <a:spAutoFit/>
          </a:bodyPr>
          <a:lstStyle/>
          <a:p>
            <a:r>
              <a:rPr kumimoji="1" lang="en-US" altLang="ja-JP" sz="1400" b="1" dirty="0">
                <a:solidFill>
                  <a:srgbClr val="FF0000"/>
                </a:solidFill>
                <a:latin typeface="+mj-ea"/>
                <a:ea typeface="+mj-ea"/>
              </a:rPr>
              <a:t>R6</a:t>
            </a:r>
            <a:r>
              <a:rPr lang="en-US" altLang="ja-JP" sz="1400" b="1" dirty="0">
                <a:solidFill>
                  <a:srgbClr val="FF0000"/>
                </a:solidFill>
                <a:latin typeface="+mj-ea"/>
                <a:ea typeface="+mj-ea"/>
              </a:rPr>
              <a:t>.2.6</a:t>
            </a:r>
            <a:r>
              <a:rPr lang="ja-JP" altLang="en-US" sz="1400" b="1" dirty="0">
                <a:solidFill>
                  <a:srgbClr val="FF0000"/>
                </a:solidFill>
                <a:latin typeface="+mj-ea"/>
                <a:ea typeface="+mj-ea"/>
              </a:rPr>
              <a:t>厚生労働省</a:t>
            </a:r>
            <a:endParaRPr lang="en-US" altLang="ja-JP" sz="1400" b="1" dirty="0">
              <a:solidFill>
                <a:srgbClr val="FF0000"/>
              </a:solidFill>
              <a:latin typeface="+mj-ea"/>
              <a:ea typeface="+mj-ea"/>
            </a:endParaRPr>
          </a:p>
          <a:p>
            <a:r>
              <a:rPr lang="ja-JP" altLang="en-US" sz="1400" b="1" dirty="0">
                <a:solidFill>
                  <a:srgbClr val="FF0000"/>
                </a:solidFill>
                <a:latin typeface="+mj-ea"/>
                <a:ea typeface="+mj-ea"/>
              </a:rPr>
              <a:t>報酬改定の主な改定内容の資料より</a:t>
            </a:r>
            <a:endParaRPr kumimoji="1" lang="ja-JP" altLang="en-US" sz="1400" b="1" dirty="0">
              <a:solidFill>
                <a:srgbClr val="FF0000"/>
              </a:solidFill>
              <a:latin typeface="+mj-ea"/>
              <a:ea typeface="+mj-ea"/>
            </a:endParaRPr>
          </a:p>
        </p:txBody>
      </p:sp>
    </p:spTree>
    <p:extLst>
      <p:ext uri="{BB962C8B-B14F-4D97-AF65-F5344CB8AC3E}">
        <p14:creationId xmlns:p14="http://schemas.microsoft.com/office/powerpoint/2010/main" val="41959869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551</Words>
  <Application>Microsoft Office PowerPoint</Application>
  <PresentationFormat>ワイド画面</PresentationFormat>
  <Paragraphs>106</Paragraphs>
  <Slides>26</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ＤＨＰ特太ゴシック体</vt:lpstr>
      <vt:lpstr>ＭＳ Ｐゴシック</vt:lpstr>
      <vt:lpstr>メイリオ</vt:lpstr>
      <vt:lpstr>Arial</vt:lpstr>
      <vt:lpstr>Calibri</vt:lpstr>
      <vt:lpstr>Calibri Light</vt:lpstr>
      <vt:lpstr>Office テーマ</vt:lpstr>
      <vt:lpstr>令和７年度 指定一般相談支援事業者 集団指導資料 </vt:lpstr>
      <vt:lpstr>基幹相談支援センターについて 地域生活支援拠点等整備について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（自立支援）協議会について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✿香川県内の市町が設置する協議会について</vt:lpstr>
      <vt:lpstr>地域相談支援（地域移行、地域定着）について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地域移行支援</dc:title>
  <dc:creator>C14-2052</dc:creator>
  <cp:lastModifiedBy>香西　彩花</cp:lastModifiedBy>
  <cp:revision>69</cp:revision>
  <cp:lastPrinted>2024-03-29T01:22:12Z</cp:lastPrinted>
  <dcterms:created xsi:type="dcterms:W3CDTF">2018-03-18T06:52:09Z</dcterms:created>
  <dcterms:modified xsi:type="dcterms:W3CDTF">2026-04-09T05:10:46Z</dcterms:modified>
</cp:coreProperties>
</file>