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04" r:id="rId2"/>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8" autoAdjust="0"/>
    <p:restoredTop sz="59744" autoAdjust="0"/>
  </p:normalViewPr>
  <p:slideViewPr>
    <p:cSldViewPr snapToGrid="0">
      <p:cViewPr>
        <p:scale>
          <a:sx n="66" d="100"/>
          <a:sy n="66" d="100"/>
        </p:scale>
        <p:origin x="1398" y="1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r>
              <a:rPr kumimoji="1" lang="en-US" altLang="ja-JP" smtClean="0"/>
              <a:t>2023/5/12</a:t>
            </a:r>
            <a:endParaRPr kumimoji="1" lang="ja-JP" altLang="en-US"/>
          </a:p>
        </p:txBody>
      </p:sp>
      <p:sp>
        <p:nvSpPr>
          <p:cNvPr id="4" name="フッター プレースホルダー 3"/>
          <p:cNvSpPr>
            <a:spLocks noGrp="1"/>
          </p:cNvSpPr>
          <p:nvPr>
            <p:ph type="ftr" sz="quarter" idx="2"/>
          </p:nvPr>
        </p:nvSpPr>
        <p:spPr>
          <a:xfrm>
            <a:off x="0" y="937736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7363"/>
            <a:ext cx="2919412" cy="495300"/>
          </a:xfrm>
          <a:prstGeom prst="rect">
            <a:avLst/>
          </a:prstGeom>
        </p:spPr>
        <p:txBody>
          <a:bodyPr vert="horz" lIns="91440" tIns="45720" rIns="91440" bIns="45720" rtlCol="0" anchor="b"/>
          <a:lstStyle>
            <a:lvl1pPr algn="r">
              <a:defRPr sz="1200"/>
            </a:lvl1pPr>
          </a:lstStyle>
          <a:p>
            <a:fld id="{530D9005-1F50-4184-9AD9-9C8865E304FC}" type="slidenum">
              <a:rPr kumimoji="1" lang="ja-JP" altLang="en-US" smtClean="0"/>
              <a:t>‹#›</a:t>
            </a:fld>
            <a:endParaRPr kumimoji="1" lang="ja-JP" altLang="en-US"/>
          </a:p>
        </p:txBody>
      </p:sp>
    </p:spTree>
    <p:extLst>
      <p:ext uri="{BB962C8B-B14F-4D97-AF65-F5344CB8AC3E}">
        <p14:creationId xmlns:p14="http://schemas.microsoft.com/office/powerpoint/2010/main" val="21390710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348"/>
          </a:xfrm>
          <a:prstGeom prst="rect">
            <a:avLst/>
          </a:prstGeom>
        </p:spPr>
        <p:txBody>
          <a:bodyPr vert="horz" lIns="91440" tIns="45720" rIns="91440" bIns="45720" rtlCol="0"/>
          <a:lstStyle>
            <a:lvl1pPr algn="r">
              <a:defRPr sz="1200"/>
            </a:lvl1pPr>
          </a:lstStyle>
          <a:p>
            <a:r>
              <a:rPr kumimoji="1" lang="en-US" altLang="ja-JP" smtClean="0"/>
              <a:t>2023/5/12</a:t>
            </a:r>
            <a:endParaRPr kumimoji="1" lang="ja-JP" altLang="en-US"/>
          </a:p>
        </p:txBody>
      </p:sp>
      <p:sp>
        <p:nvSpPr>
          <p:cNvPr id="4" name="スライド イメージ プレースホルダー 3"/>
          <p:cNvSpPr>
            <a:spLocks noGrp="1" noRot="1" noChangeAspect="1"/>
          </p:cNvSpPr>
          <p:nvPr>
            <p:ph type="sldImg" idx="2"/>
          </p:nvPr>
        </p:nvSpPr>
        <p:spPr>
          <a:xfrm>
            <a:off x="406400" y="1233488"/>
            <a:ext cx="5922963"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51219"/>
            <a:ext cx="5388610" cy="38873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7317"/>
            <a:ext cx="2918831" cy="495347"/>
          </a:xfrm>
          <a:prstGeom prst="rect">
            <a:avLst/>
          </a:prstGeom>
        </p:spPr>
        <p:txBody>
          <a:bodyPr vert="horz" lIns="91440" tIns="45720" rIns="91440" bIns="45720" rtlCol="0" anchor="b"/>
          <a:lstStyle>
            <a:lvl1pPr algn="r">
              <a:defRPr sz="1200"/>
            </a:lvl1pPr>
          </a:lstStyle>
          <a:p>
            <a:fld id="{2270F002-4E0F-43D5-9B3A-48B0458547C6}" type="slidenum">
              <a:rPr kumimoji="1" lang="ja-JP" altLang="en-US" smtClean="0"/>
              <a:t>‹#›</a:t>
            </a:fld>
            <a:endParaRPr kumimoji="1" lang="ja-JP" altLang="en-US"/>
          </a:p>
        </p:txBody>
      </p:sp>
    </p:spTree>
    <p:extLst>
      <p:ext uri="{BB962C8B-B14F-4D97-AF65-F5344CB8AC3E}">
        <p14:creationId xmlns:p14="http://schemas.microsoft.com/office/powerpoint/2010/main" val="265898984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kumimoji="1" lang="en-US" altLang="ja-JP" smtClean="0"/>
              <a:t>2023/5/12</a:t>
            </a:r>
            <a:endParaRPr kumimoji="1" lang="ja-JP" altLang="en-US"/>
          </a:p>
        </p:txBody>
      </p:sp>
      <p:sp>
        <p:nvSpPr>
          <p:cNvPr id="5" name="スライド番号プレースホルダー 4"/>
          <p:cNvSpPr>
            <a:spLocks noGrp="1"/>
          </p:cNvSpPr>
          <p:nvPr>
            <p:ph type="sldNum" sz="quarter" idx="11"/>
          </p:nvPr>
        </p:nvSpPr>
        <p:spPr/>
        <p:txBody>
          <a:bodyPr/>
          <a:lstStyle/>
          <a:p>
            <a:fld id="{2270F002-4E0F-43D5-9B3A-48B0458547C6}" type="slidenum">
              <a:rPr kumimoji="1" lang="ja-JP" altLang="en-US" smtClean="0"/>
              <a:t>1</a:t>
            </a:fld>
            <a:endParaRPr kumimoji="1" lang="ja-JP" altLang="en-US"/>
          </a:p>
        </p:txBody>
      </p:sp>
    </p:spTree>
    <p:extLst>
      <p:ext uri="{BB962C8B-B14F-4D97-AF65-F5344CB8AC3E}">
        <p14:creationId xmlns:p14="http://schemas.microsoft.com/office/powerpoint/2010/main" val="1844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323991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204953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77830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807519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21235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414198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388673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95950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3903290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65253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305B0D8-C0A5-4766-BCF0-2AB4DC6D308D}" type="datetimeFigureOut">
              <a:rPr kumimoji="1" lang="ja-JP" altLang="en-US" smtClean="0"/>
              <a:t>2024/12/24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66546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5B0D8-C0A5-4766-BCF0-2AB4DC6D308D}" type="datetimeFigureOut">
              <a:rPr kumimoji="1" lang="ja-JP" altLang="en-US" smtClean="0"/>
              <a:t>2024/12/24</a:t>
            </a:fld>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A3107-2506-474A-8A88-923E92633204}" type="slidenum">
              <a:rPr kumimoji="1" lang="ja-JP" altLang="en-US" smtClean="0"/>
              <a:t>‹#›</a:t>
            </a:fld>
            <a:endParaRPr kumimoji="1" lang="ja-JP" altLang="en-US"/>
          </a:p>
        </p:txBody>
      </p:sp>
    </p:spTree>
    <p:extLst>
      <p:ext uri="{BB962C8B-B14F-4D97-AF65-F5344CB8AC3E}">
        <p14:creationId xmlns:p14="http://schemas.microsoft.com/office/powerpoint/2010/main" val="1574289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減算 87"/>
          <p:cNvSpPr/>
          <p:nvPr/>
        </p:nvSpPr>
        <p:spPr>
          <a:xfrm rot="17703145">
            <a:off x="4413121" y="4168517"/>
            <a:ext cx="2612812" cy="1802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減算 88"/>
          <p:cNvSpPr/>
          <p:nvPr/>
        </p:nvSpPr>
        <p:spPr>
          <a:xfrm rot="14427655">
            <a:off x="5282256" y="4256139"/>
            <a:ext cx="2612812" cy="1802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減算 86"/>
          <p:cNvSpPr/>
          <p:nvPr/>
        </p:nvSpPr>
        <p:spPr>
          <a:xfrm rot="16200000">
            <a:off x="4799955" y="2949732"/>
            <a:ext cx="2612812" cy="1802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減算 85"/>
          <p:cNvSpPr/>
          <p:nvPr/>
        </p:nvSpPr>
        <p:spPr>
          <a:xfrm rot="1626463">
            <a:off x="4319866" y="3420221"/>
            <a:ext cx="3840920" cy="14253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減算 1"/>
          <p:cNvSpPr/>
          <p:nvPr/>
        </p:nvSpPr>
        <p:spPr>
          <a:xfrm rot="19965132">
            <a:off x="4011150" y="3355078"/>
            <a:ext cx="3840920" cy="14253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2361" y="2769397"/>
            <a:ext cx="1981912" cy="1248605"/>
          </a:xfrm>
          <a:prstGeom prst="rect">
            <a:avLst/>
          </a:prstGeom>
        </p:spPr>
      </p:pic>
      <p:sp>
        <p:nvSpPr>
          <p:cNvPr id="10" name="楕円 9"/>
          <p:cNvSpPr/>
          <p:nvPr/>
        </p:nvSpPr>
        <p:spPr>
          <a:xfrm>
            <a:off x="5810234" y="4040091"/>
            <a:ext cx="664029" cy="613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9968705" y="3338972"/>
            <a:ext cx="2033948" cy="172079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代替処理 3"/>
          <p:cNvSpPr/>
          <p:nvPr/>
        </p:nvSpPr>
        <p:spPr>
          <a:xfrm>
            <a:off x="777880" y="56235"/>
            <a:ext cx="10687819" cy="505623"/>
          </a:xfrm>
          <a:prstGeom prst="flowChartAlternateProcess">
            <a:avLst/>
          </a:prstGeom>
          <a:solidFill>
            <a:schemeClr val="accent5">
              <a:lumMod val="60000"/>
              <a:lumOff val="4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正方形/長方形 4"/>
          <p:cNvSpPr/>
          <p:nvPr/>
        </p:nvSpPr>
        <p:spPr>
          <a:xfrm>
            <a:off x="2357110" y="93566"/>
            <a:ext cx="9055429" cy="400110"/>
          </a:xfrm>
          <a:prstGeom prst="rect">
            <a:avLst/>
          </a:prstGeom>
        </p:spPr>
        <p:txBody>
          <a:bodyPr wrap="square">
            <a:spAutoFit/>
          </a:bodyPr>
          <a:lstStyle/>
          <a:p>
            <a:pPr marL="133350"/>
            <a:r>
              <a:rPr lang="ja-JP" altLang="en-US" sz="1600" kern="0" dirty="0" smtClean="0">
                <a:latin typeface="游明朝" panose="02020400000000000000" pitchFamily="18" charset="-128"/>
                <a:ea typeface="HG丸ｺﾞｼｯｸM-PRO" panose="020F0600000000000000" pitchFamily="50" charset="-128"/>
                <a:cs typeface="Times New Roman" panose="02020603050405020304" pitchFamily="18" charset="0"/>
              </a:rPr>
              <a:t>つなげよう！つながろう！特別支援教育ネットワークマップ　（　　　）市町立（　　　）学校　</a:t>
            </a:r>
            <a:r>
              <a:rPr lang="ja-JP" altLang="en-US" sz="2000" kern="0" dirty="0" smtClean="0">
                <a:latin typeface="游明朝" panose="02020400000000000000" pitchFamily="18" charset="-128"/>
                <a:ea typeface="HG丸ｺﾞｼｯｸM-PRO" panose="020F0600000000000000" pitchFamily="50" charset="-128"/>
                <a:cs typeface="Times New Roman" panose="02020603050405020304" pitchFamily="18" charset="0"/>
              </a:rPr>
              <a:t>　 　</a:t>
            </a:r>
            <a:endParaRPr lang="ja-JP" altLang="en-US" sz="1600" dirty="0"/>
          </a:p>
        </p:txBody>
      </p:sp>
      <p:sp>
        <p:nvSpPr>
          <p:cNvPr id="9" name="ドーナツ 8"/>
          <p:cNvSpPr/>
          <p:nvPr/>
        </p:nvSpPr>
        <p:spPr>
          <a:xfrm>
            <a:off x="3915111" y="1634066"/>
            <a:ext cx="4360334" cy="4232749"/>
          </a:xfrm>
          <a:prstGeom prst="donut">
            <a:avLst>
              <a:gd name="adj" fmla="val 2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楕円 25"/>
          <p:cNvSpPr/>
          <p:nvPr/>
        </p:nvSpPr>
        <p:spPr>
          <a:xfrm>
            <a:off x="5187351" y="654383"/>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210388" y="4830509"/>
            <a:ext cx="2033948" cy="19846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239508" y="643350"/>
            <a:ext cx="2033948" cy="20332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207463" y="2734902"/>
            <a:ext cx="2065047" cy="20211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9982099" y="5114074"/>
            <a:ext cx="2033948" cy="163659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2" name="図 51" descr="I:\Desktop\tokusika_nikori.jpg"/>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191430">
            <a:off x="182986" y="40756"/>
            <a:ext cx="525257" cy="565785"/>
          </a:xfrm>
          <a:prstGeom prst="rect">
            <a:avLst/>
          </a:prstGeom>
          <a:noFill/>
          <a:ln>
            <a:noFill/>
          </a:ln>
        </p:spPr>
      </p:pic>
      <p:pic>
        <p:nvPicPr>
          <p:cNvPr id="53" name="図 52" descr="I:\Desktop\tokusika_nikori.jpg"/>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73997">
            <a:off x="11522723" y="88597"/>
            <a:ext cx="518225" cy="519688"/>
          </a:xfrm>
          <a:prstGeom prst="rect">
            <a:avLst/>
          </a:prstGeom>
          <a:noFill/>
          <a:ln>
            <a:noFill/>
          </a:ln>
        </p:spPr>
      </p:pic>
      <p:sp>
        <p:nvSpPr>
          <p:cNvPr id="58" name="テキスト ボックス 57"/>
          <p:cNvSpPr txBox="1"/>
          <p:nvPr/>
        </p:nvSpPr>
        <p:spPr>
          <a:xfrm>
            <a:off x="8014731" y="5365825"/>
            <a:ext cx="2043567" cy="1615827"/>
          </a:xfrm>
          <a:prstGeom prst="rect">
            <a:avLst/>
          </a:prstGeom>
          <a:noFill/>
        </p:spPr>
        <p:txBody>
          <a:bodyPr wrap="square" rtlCol="0">
            <a:spAutoFit/>
          </a:bodyPr>
          <a:lstStyle/>
          <a:p>
            <a:r>
              <a:rPr lang="en-US" altLang="ja-JP" sz="1100" dirty="0" smtClean="0"/>
              <a:t>※</a:t>
            </a:r>
            <a:r>
              <a:rPr lang="ja-JP" altLang="en-US" sz="1100" dirty="0" smtClean="0"/>
              <a:t>福岡市発達支援センター</a:t>
            </a:r>
            <a:endParaRPr lang="en-US" altLang="ja-JP" sz="1100" dirty="0" smtClean="0"/>
          </a:p>
          <a:p>
            <a:r>
              <a:rPr lang="ja-JP" altLang="en-US" sz="1100" dirty="0" smtClean="0">
                <a:latin typeface="+mj-ea"/>
                <a:ea typeface="+mj-ea"/>
              </a:rPr>
              <a:t>（平成</a:t>
            </a:r>
            <a:r>
              <a:rPr lang="en-US" altLang="ja-JP" sz="1100" dirty="0" smtClean="0">
                <a:latin typeface="+mj-ea"/>
                <a:ea typeface="+mj-ea"/>
              </a:rPr>
              <a:t>21</a:t>
            </a:r>
            <a:r>
              <a:rPr lang="ja-JP" altLang="en-US" sz="1100" dirty="0" smtClean="0">
                <a:latin typeface="+mj-ea"/>
                <a:ea typeface="+mj-ea"/>
              </a:rPr>
              <a:t>年４月作成）の</a:t>
            </a:r>
            <a:endParaRPr lang="en-US" altLang="ja-JP" sz="1100" dirty="0" smtClean="0">
              <a:latin typeface="+mj-ea"/>
              <a:ea typeface="+mj-ea"/>
            </a:endParaRPr>
          </a:p>
          <a:p>
            <a:r>
              <a:rPr lang="ja-JP" altLang="en-US" sz="1100" dirty="0" smtClean="0"/>
              <a:t>マニュアルを参考に香川県教育委員会事務局特別支援教育課が一部</a:t>
            </a:r>
            <a:r>
              <a:rPr lang="ja-JP" altLang="en-US" sz="1100" dirty="0" smtClean="0"/>
              <a:t>修正</a:t>
            </a:r>
            <a:endParaRPr lang="en-US" altLang="ja-JP" sz="1100" dirty="0" smtClean="0"/>
          </a:p>
          <a:p>
            <a:endParaRPr lang="en-US" altLang="ja-JP" sz="1100" dirty="0" smtClean="0"/>
          </a:p>
          <a:p>
            <a:r>
              <a:rPr lang="en-US" altLang="ja-JP" sz="1100" dirty="0" smtClean="0"/>
              <a:t>※</a:t>
            </a:r>
            <a:r>
              <a:rPr lang="ja-JP" altLang="en-US" sz="1100" dirty="0" smtClean="0"/>
              <a:t>転載等の二次利用については、お断りいたします。</a:t>
            </a:r>
            <a:endParaRPr lang="en-US" altLang="ja-JP" sz="1100" dirty="0" smtClean="0"/>
          </a:p>
          <a:p>
            <a:endParaRPr kumimoji="1" lang="ja-JP" altLang="en-US" sz="1100" dirty="0"/>
          </a:p>
        </p:txBody>
      </p:sp>
      <p:sp>
        <p:nvSpPr>
          <p:cNvPr id="66" name="楕円 65"/>
          <p:cNvSpPr/>
          <p:nvPr/>
        </p:nvSpPr>
        <p:spPr>
          <a:xfrm>
            <a:off x="7005289" y="1352788"/>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楕円 66"/>
          <p:cNvSpPr/>
          <p:nvPr/>
        </p:nvSpPr>
        <p:spPr>
          <a:xfrm>
            <a:off x="7384979" y="3303175"/>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楕円 67"/>
          <p:cNvSpPr/>
          <p:nvPr/>
        </p:nvSpPr>
        <p:spPr>
          <a:xfrm>
            <a:off x="6119091" y="4811163"/>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p:cNvSpPr/>
          <p:nvPr/>
        </p:nvSpPr>
        <p:spPr>
          <a:xfrm>
            <a:off x="2775543" y="3283898"/>
            <a:ext cx="1968664" cy="198927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p:cNvSpPr/>
          <p:nvPr/>
        </p:nvSpPr>
        <p:spPr>
          <a:xfrm>
            <a:off x="3373770" y="1391716"/>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楕円 70"/>
          <p:cNvSpPr/>
          <p:nvPr/>
        </p:nvSpPr>
        <p:spPr>
          <a:xfrm>
            <a:off x="4160712" y="4771447"/>
            <a:ext cx="1895640" cy="19311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5768198" y="4182168"/>
            <a:ext cx="914124" cy="307777"/>
          </a:xfrm>
          <a:prstGeom prst="rect">
            <a:avLst/>
          </a:prstGeom>
          <a:noFill/>
        </p:spPr>
        <p:txBody>
          <a:bodyPr wrap="square" rtlCol="0">
            <a:spAutoFit/>
          </a:bodyPr>
          <a:lstStyle/>
          <a:p>
            <a:r>
              <a:rPr kumimoji="1" lang="en-US" altLang="ja-JP" sz="1400" dirty="0" smtClean="0"/>
              <a:t>SC</a:t>
            </a:r>
            <a:r>
              <a:rPr lang="ja-JP" altLang="en-US" sz="1400" dirty="0" smtClean="0"/>
              <a:t>・</a:t>
            </a:r>
            <a:r>
              <a:rPr lang="en-US" altLang="ja-JP" sz="1400" dirty="0" smtClean="0"/>
              <a:t>SSW</a:t>
            </a:r>
            <a:endParaRPr kumimoji="1" lang="en-US" altLang="ja-JP" sz="1400" dirty="0" smtClean="0"/>
          </a:p>
        </p:txBody>
      </p:sp>
      <p:pic>
        <p:nvPicPr>
          <p:cNvPr id="73" name="図 7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7829" y="3880381"/>
            <a:ext cx="316652" cy="316652"/>
          </a:xfrm>
          <a:prstGeom prst="rect">
            <a:avLst/>
          </a:prstGeom>
        </p:spPr>
      </p:pic>
      <p:sp>
        <p:nvSpPr>
          <p:cNvPr id="74" name="テキスト ボックス 73"/>
          <p:cNvSpPr txBox="1"/>
          <p:nvPr/>
        </p:nvSpPr>
        <p:spPr>
          <a:xfrm>
            <a:off x="9923376" y="3385175"/>
            <a:ext cx="2180440" cy="1938992"/>
          </a:xfrm>
          <a:prstGeom prst="rect">
            <a:avLst/>
          </a:prstGeom>
          <a:noFill/>
        </p:spPr>
        <p:txBody>
          <a:bodyPr wrap="square" rtlCol="0">
            <a:spAutoFit/>
          </a:bodyPr>
          <a:lstStyle/>
          <a:p>
            <a:r>
              <a:rPr kumimoji="1" lang="ja-JP" altLang="en-US" dirty="0" smtClean="0"/>
              <a:t>　幼稚園・</a:t>
            </a:r>
            <a:r>
              <a:rPr lang="ja-JP" altLang="en-US" dirty="0"/>
              <a:t>保育</a:t>
            </a:r>
            <a:r>
              <a:rPr kumimoji="1" lang="ja-JP" altLang="en-US" dirty="0" smtClean="0"/>
              <a:t>園</a:t>
            </a:r>
            <a:endParaRPr kumimoji="1" lang="en-US" altLang="ja-JP" dirty="0" smtClean="0"/>
          </a:p>
          <a:p>
            <a:r>
              <a:rPr lang="ja-JP" altLang="en-US" dirty="0" smtClean="0"/>
              <a:t>　こども園</a:t>
            </a:r>
            <a:endParaRPr lang="en-US" altLang="ja-JP" dirty="0" smtClean="0"/>
          </a:p>
          <a:p>
            <a:endParaRPr kumimoji="1" lang="en-US" altLang="ja-JP" sz="1200" dirty="0"/>
          </a:p>
          <a:p>
            <a:r>
              <a:rPr lang="ja-JP" altLang="en-US" dirty="0" smtClean="0"/>
              <a:t>☆就学前教育</a:t>
            </a:r>
            <a:r>
              <a:rPr lang="ja-JP" altLang="en-US" dirty="0"/>
              <a:t>相談</a:t>
            </a:r>
            <a:endParaRPr lang="en-US" altLang="ja-JP" dirty="0" smtClean="0"/>
          </a:p>
          <a:p>
            <a:r>
              <a:rPr kumimoji="1" lang="ja-JP" altLang="en-US" dirty="0" smtClean="0"/>
              <a:t>☆特別支援教育支</a:t>
            </a:r>
            <a:endParaRPr kumimoji="1" lang="en-US" altLang="ja-JP" dirty="0" smtClean="0"/>
          </a:p>
          <a:p>
            <a:r>
              <a:rPr kumimoji="1" lang="ja-JP" altLang="en-US" dirty="0" smtClean="0"/>
              <a:t>　援員配置等引継ぎ</a:t>
            </a:r>
            <a:endParaRPr kumimoji="1" lang="en-US" altLang="ja-JP" dirty="0" smtClean="0"/>
          </a:p>
          <a:p>
            <a:r>
              <a:rPr lang="ja-JP" altLang="en-US" dirty="0"/>
              <a:t>　</a:t>
            </a:r>
            <a:endParaRPr kumimoji="1" lang="ja-JP" altLang="en-US" dirty="0"/>
          </a:p>
        </p:txBody>
      </p:sp>
      <p:sp>
        <p:nvSpPr>
          <p:cNvPr id="75" name="テキスト ボックス 74"/>
          <p:cNvSpPr txBox="1"/>
          <p:nvPr/>
        </p:nvSpPr>
        <p:spPr>
          <a:xfrm>
            <a:off x="9979661" y="5114074"/>
            <a:ext cx="2175273" cy="1938992"/>
          </a:xfrm>
          <a:prstGeom prst="rect">
            <a:avLst/>
          </a:prstGeom>
          <a:noFill/>
        </p:spPr>
        <p:txBody>
          <a:bodyPr wrap="square" rtlCol="0">
            <a:spAutoFit/>
          </a:bodyPr>
          <a:lstStyle/>
          <a:p>
            <a:r>
              <a:rPr lang="ja-JP" altLang="en-US" dirty="0" smtClean="0"/>
              <a:t> 中学校区 の小・中、</a:t>
            </a:r>
            <a:endParaRPr lang="en-US" altLang="ja-JP" dirty="0" smtClean="0"/>
          </a:p>
          <a:p>
            <a:r>
              <a:rPr lang="ja-JP" altLang="en-US" dirty="0" smtClean="0"/>
              <a:t>地域の高等学校等</a:t>
            </a:r>
            <a:endParaRPr lang="en-US" altLang="ja-JP" dirty="0" smtClean="0"/>
          </a:p>
          <a:p>
            <a:endParaRPr kumimoji="1" lang="en-US" altLang="ja-JP" sz="1200" dirty="0"/>
          </a:p>
          <a:p>
            <a:r>
              <a:rPr lang="ja-JP" altLang="en-US" dirty="0" smtClean="0"/>
              <a:t>☆特別支援教育コーディネーターとの連携</a:t>
            </a:r>
            <a:endParaRPr lang="en-US" altLang="ja-JP" dirty="0" smtClean="0"/>
          </a:p>
          <a:p>
            <a:endParaRPr kumimoji="1" lang="ja-JP" altLang="en-US" dirty="0"/>
          </a:p>
        </p:txBody>
      </p:sp>
      <p:sp>
        <p:nvSpPr>
          <p:cNvPr id="77" name="テキスト ボックス 76"/>
          <p:cNvSpPr txBox="1"/>
          <p:nvPr/>
        </p:nvSpPr>
        <p:spPr>
          <a:xfrm>
            <a:off x="247620" y="3088369"/>
            <a:ext cx="2052166" cy="1477328"/>
          </a:xfrm>
          <a:prstGeom prst="rect">
            <a:avLst/>
          </a:prstGeom>
          <a:noFill/>
        </p:spPr>
        <p:txBody>
          <a:bodyPr wrap="square" rtlCol="0">
            <a:spAutoFit/>
          </a:bodyPr>
          <a:lstStyle/>
          <a:p>
            <a:r>
              <a:rPr kumimoji="1" lang="ja-JP" altLang="en-US" dirty="0" smtClean="0"/>
              <a:t>  市町教育委員会</a:t>
            </a:r>
            <a:endParaRPr kumimoji="1" lang="en-US" altLang="ja-JP" dirty="0" smtClean="0"/>
          </a:p>
          <a:p>
            <a:r>
              <a:rPr lang="ja-JP" altLang="en-US" dirty="0"/>
              <a:t>　</a:t>
            </a:r>
            <a:endParaRPr lang="en-US" altLang="ja-JP" dirty="0" smtClean="0"/>
          </a:p>
          <a:p>
            <a:r>
              <a:rPr lang="ja-JP" altLang="en-US" dirty="0"/>
              <a:t>担当（　　　　　　　）</a:t>
            </a:r>
            <a:endParaRPr lang="en-US" altLang="ja-JP" dirty="0"/>
          </a:p>
          <a:p>
            <a:r>
              <a:rPr lang="ja-JP" altLang="en-US" dirty="0"/>
              <a:t>☎（　　　　 　　　　）</a:t>
            </a:r>
          </a:p>
          <a:p>
            <a:endParaRPr kumimoji="1" lang="en-US" altLang="ja-JP" dirty="0" smtClean="0"/>
          </a:p>
        </p:txBody>
      </p:sp>
      <p:sp>
        <p:nvSpPr>
          <p:cNvPr id="78" name="テキスト ボックス 77"/>
          <p:cNvSpPr txBox="1"/>
          <p:nvPr/>
        </p:nvSpPr>
        <p:spPr>
          <a:xfrm>
            <a:off x="263850" y="5055209"/>
            <a:ext cx="2052166" cy="1754326"/>
          </a:xfrm>
          <a:prstGeom prst="rect">
            <a:avLst/>
          </a:prstGeom>
          <a:noFill/>
        </p:spPr>
        <p:txBody>
          <a:bodyPr wrap="square" rtlCol="0">
            <a:spAutoFit/>
          </a:bodyPr>
          <a:lstStyle/>
          <a:p>
            <a:r>
              <a:rPr lang="ja-JP" altLang="en-US" dirty="0" smtClean="0"/>
              <a:t>市町子育て</a:t>
            </a:r>
            <a:r>
              <a:rPr lang="ja-JP" altLang="en-US" dirty="0"/>
              <a:t>担当課</a:t>
            </a:r>
            <a:endParaRPr lang="en-US" altLang="ja-JP" dirty="0"/>
          </a:p>
          <a:p>
            <a:r>
              <a:rPr kumimoji="1" lang="ja-JP" altLang="en-US" dirty="0" smtClean="0"/>
              <a:t>市町</a:t>
            </a:r>
            <a:r>
              <a:rPr lang="ja-JP" altLang="en-US" dirty="0" smtClean="0"/>
              <a:t>福祉担当課</a:t>
            </a:r>
            <a:endParaRPr lang="en-US" altLang="ja-JP" dirty="0" smtClean="0"/>
          </a:p>
          <a:p>
            <a:endParaRPr lang="en-US" altLang="ja-JP" dirty="0" smtClean="0"/>
          </a:p>
          <a:p>
            <a:r>
              <a:rPr lang="ja-JP" altLang="en-US" dirty="0" smtClean="0"/>
              <a:t>担当</a:t>
            </a:r>
            <a:r>
              <a:rPr lang="ja-JP" altLang="en-US" dirty="0"/>
              <a:t>（　　　　　　　）</a:t>
            </a:r>
            <a:endParaRPr lang="en-US" altLang="ja-JP" dirty="0"/>
          </a:p>
          <a:p>
            <a:r>
              <a:rPr lang="ja-JP" altLang="en-US" dirty="0"/>
              <a:t>☎（　　　　 　　　　）</a:t>
            </a:r>
          </a:p>
          <a:p>
            <a:endParaRPr lang="en-US" altLang="ja-JP" dirty="0" smtClean="0"/>
          </a:p>
        </p:txBody>
      </p:sp>
      <p:sp>
        <p:nvSpPr>
          <p:cNvPr id="79" name="テキスト ボックス 78"/>
          <p:cNvSpPr txBox="1"/>
          <p:nvPr/>
        </p:nvSpPr>
        <p:spPr>
          <a:xfrm>
            <a:off x="4362951" y="4814405"/>
            <a:ext cx="1811130" cy="1646605"/>
          </a:xfrm>
          <a:prstGeom prst="rect">
            <a:avLst/>
          </a:prstGeom>
          <a:noFill/>
        </p:spPr>
        <p:txBody>
          <a:bodyPr wrap="square" rtlCol="0">
            <a:spAutoFit/>
          </a:bodyPr>
          <a:lstStyle/>
          <a:p>
            <a:r>
              <a:rPr lang="ja-JP" altLang="en-US" dirty="0" smtClean="0"/>
              <a:t>　 </a:t>
            </a:r>
            <a:r>
              <a:rPr lang="ja-JP" altLang="en-US" dirty="0"/>
              <a:t> </a:t>
            </a:r>
            <a:r>
              <a:rPr lang="ja-JP" altLang="en-US" sz="1400" dirty="0" smtClean="0"/>
              <a:t>子ども女性</a:t>
            </a:r>
            <a:endParaRPr lang="en-US" altLang="ja-JP" sz="1400" dirty="0" smtClean="0"/>
          </a:p>
          <a:p>
            <a:r>
              <a:rPr lang="ja-JP" altLang="en-US" sz="1400" dirty="0" smtClean="0"/>
              <a:t>    相談センター</a:t>
            </a:r>
            <a:endParaRPr lang="en-US" altLang="ja-JP" sz="1400" dirty="0" smtClean="0"/>
          </a:p>
          <a:p>
            <a:r>
              <a:rPr lang="ja-JP" altLang="en-US" sz="1400" dirty="0" smtClean="0"/>
              <a:t>☎</a:t>
            </a:r>
            <a:r>
              <a:rPr lang="ja-JP" altLang="en-US" sz="1400" dirty="0"/>
              <a:t>（</a:t>
            </a:r>
            <a:r>
              <a:rPr lang="en-US" altLang="ja-JP" sz="1400" dirty="0" smtClean="0"/>
              <a:t>087-862-8861</a:t>
            </a:r>
            <a:r>
              <a:rPr lang="ja-JP" altLang="en-US" sz="1400" dirty="0" smtClean="0"/>
              <a:t>）</a:t>
            </a:r>
            <a:endParaRPr lang="en-US" altLang="ja-JP" sz="1400" dirty="0" smtClean="0"/>
          </a:p>
          <a:p>
            <a:endParaRPr lang="en-US" altLang="ja-JP" sz="1100" dirty="0"/>
          </a:p>
          <a:p>
            <a:r>
              <a:rPr lang="ja-JP" altLang="en-US" sz="1400" dirty="0" smtClean="0"/>
              <a:t>西部子ども相談</a:t>
            </a:r>
            <a:endParaRPr lang="en-US" altLang="ja-JP" sz="1400" dirty="0" smtClean="0"/>
          </a:p>
          <a:p>
            <a:r>
              <a:rPr lang="ja-JP" altLang="en-US" sz="1400" dirty="0" smtClean="0"/>
              <a:t>センター</a:t>
            </a:r>
            <a:endParaRPr lang="en-US" altLang="ja-JP" sz="1400" dirty="0" smtClean="0"/>
          </a:p>
          <a:p>
            <a:r>
              <a:rPr lang="ja-JP" altLang="en-US" sz="1400" dirty="0"/>
              <a:t>☎（</a:t>
            </a:r>
            <a:r>
              <a:rPr lang="en-US" altLang="ja-JP" sz="1400" dirty="0" smtClean="0"/>
              <a:t>0877-24-3173</a:t>
            </a:r>
            <a:r>
              <a:rPr lang="ja-JP" altLang="en-US" sz="1400" dirty="0" smtClean="0"/>
              <a:t>）</a:t>
            </a:r>
            <a:endParaRPr lang="en-US" altLang="ja-JP" sz="1400" dirty="0"/>
          </a:p>
        </p:txBody>
      </p:sp>
      <p:sp>
        <p:nvSpPr>
          <p:cNvPr id="80" name="テキスト ボックス 79"/>
          <p:cNvSpPr txBox="1"/>
          <p:nvPr/>
        </p:nvSpPr>
        <p:spPr>
          <a:xfrm>
            <a:off x="3053196" y="3468202"/>
            <a:ext cx="1646498" cy="1815882"/>
          </a:xfrm>
          <a:prstGeom prst="rect">
            <a:avLst/>
          </a:prstGeom>
          <a:noFill/>
        </p:spPr>
        <p:txBody>
          <a:bodyPr wrap="square" rtlCol="0">
            <a:spAutoFit/>
          </a:bodyPr>
          <a:lstStyle/>
          <a:p>
            <a:r>
              <a:rPr lang="ja-JP" altLang="en-US" sz="1400" dirty="0" smtClean="0"/>
              <a:t>発達障害者支援</a:t>
            </a:r>
            <a:endParaRPr lang="en-US" altLang="ja-JP" sz="1400" dirty="0"/>
          </a:p>
          <a:p>
            <a:r>
              <a:rPr lang="ja-JP" altLang="en-US" sz="1400" dirty="0"/>
              <a:t>センター</a:t>
            </a:r>
            <a:endParaRPr lang="en-US" altLang="ja-JP" sz="1400" dirty="0"/>
          </a:p>
          <a:p>
            <a:r>
              <a:rPr lang="ja-JP" altLang="en-US" sz="1400" dirty="0"/>
              <a:t>「アルプスかがわ</a:t>
            </a:r>
            <a:r>
              <a:rPr lang="ja-JP" altLang="en-US" sz="1400" dirty="0" smtClean="0"/>
              <a:t>」</a:t>
            </a:r>
            <a:endParaRPr lang="en-US" altLang="ja-JP" sz="1400" dirty="0" smtClean="0"/>
          </a:p>
          <a:p>
            <a:r>
              <a:rPr lang="ja-JP" altLang="en-US" sz="1400" dirty="0" smtClean="0"/>
              <a:t>「ふじみ園」共通</a:t>
            </a:r>
            <a:endParaRPr lang="en-US" altLang="ja-JP" sz="1400" dirty="0"/>
          </a:p>
          <a:p>
            <a:r>
              <a:rPr lang="ja-JP" altLang="en-US" sz="1400" dirty="0" smtClean="0"/>
              <a:t>所長（　　　　　　）</a:t>
            </a:r>
            <a:endParaRPr lang="en-US" altLang="ja-JP" sz="1400" dirty="0" smtClean="0"/>
          </a:p>
          <a:p>
            <a:r>
              <a:rPr lang="ja-JP" altLang="en-US" sz="1400" dirty="0" smtClean="0"/>
              <a:t>担当（　　</a:t>
            </a:r>
            <a:r>
              <a:rPr lang="ja-JP" altLang="en-US" sz="1400" dirty="0"/>
              <a:t>　</a:t>
            </a:r>
            <a:r>
              <a:rPr lang="ja-JP" altLang="en-US" sz="1400" dirty="0" smtClean="0"/>
              <a:t>　　</a:t>
            </a:r>
            <a:r>
              <a:rPr lang="ja-JP" altLang="en-US" sz="1400" dirty="0"/>
              <a:t>　）</a:t>
            </a:r>
            <a:endParaRPr lang="en-US" altLang="ja-JP" sz="1400" dirty="0"/>
          </a:p>
          <a:p>
            <a:r>
              <a:rPr lang="ja-JP" altLang="en-US" sz="1400" dirty="0"/>
              <a:t>☎（</a:t>
            </a:r>
            <a:r>
              <a:rPr lang="en-US" altLang="ja-JP" sz="1400" dirty="0"/>
              <a:t>087-866-6001</a:t>
            </a:r>
            <a:r>
              <a:rPr lang="ja-JP" altLang="en-US" sz="1400" dirty="0"/>
              <a:t>）</a:t>
            </a:r>
          </a:p>
          <a:p>
            <a:endParaRPr lang="en-US" altLang="ja-JP" sz="1400" dirty="0" smtClean="0"/>
          </a:p>
        </p:txBody>
      </p:sp>
      <p:sp>
        <p:nvSpPr>
          <p:cNvPr id="83" name="テキスト ボックス 82"/>
          <p:cNvSpPr txBox="1"/>
          <p:nvPr/>
        </p:nvSpPr>
        <p:spPr>
          <a:xfrm>
            <a:off x="3436687" y="1622746"/>
            <a:ext cx="2048343" cy="1508105"/>
          </a:xfrm>
          <a:prstGeom prst="rect">
            <a:avLst/>
          </a:prstGeom>
          <a:noFill/>
        </p:spPr>
        <p:txBody>
          <a:bodyPr wrap="square" rtlCol="0">
            <a:spAutoFit/>
          </a:bodyPr>
          <a:lstStyle/>
          <a:p>
            <a:r>
              <a:rPr lang="ja-JP" altLang="en-US" dirty="0" smtClean="0"/>
              <a:t>　</a:t>
            </a:r>
            <a:r>
              <a:rPr lang="ja-JP" altLang="en-US" sz="1600" dirty="0" smtClean="0"/>
              <a:t>県</a:t>
            </a:r>
            <a:r>
              <a:rPr lang="ja-JP" altLang="en-US" sz="1600" dirty="0"/>
              <a:t>教育</a:t>
            </a:r>
            <a:r>
              <a:rPr lang="ja-JP" altLang="en-US" sz="1600" dirty="0" smtClean="0"/>
              <a:t>センター</a:t>
            </a:r>
            <a:endParaRPr lang="en-US" altLang="ja-JP" sz="1600" dirty="0" smtClean="0"/>
          </a:p>
          <a:p>
            <a:r>
              <a:rPr lang="ja-JP" altLang="en-US" sz="1600" dirty="0" smtClean="0"/>
              <a:t>　　 教育相談課</a:t>
            </a:r>
            <a:endParaRPr lang="en-US" altLang="ja-JP" dirty="0" smtClean="0"/>
          </a:p>
          <a:p>
            <a:endParaRPr lang="en-US" altLang="ja-JP" sz="1200" dirty="0" smtClean="0"/>
          </a:p>
          <a:p>
            <a:r>
              <a:rPr lang="ja-JP" altLang="en-US" sz="1400" dirty="0" smtClean="0"/>
              <a:t>担当</a:t>
            </a:r>
            <a:r>
              <a:rPr lang="ja-JP" altLang="en-US" sz="1400" dirty="0"/>
              <a:t>（　　　　　</a:t>
            </a:r>
            <a:r>
              <a:rPr lang="ja-JP" altLang="en-US" sz="1400" dirty="0" smtClean="0"/>
              <a:t>　</a:t>
            </a:r>
            <a:r>
              <a:rPr lang="ja-JP" altLang="en-US" sz="1400" dirty="0"/>
              <a:t>　　）</a:t>
            </a:r>
            <a:endParaRPr lang="en-US" altLang="ja-JP" sz="1400" dirty="0"/>
          </a:p>
          <a:p>
            <a:r>
              <a:rPr lang="ja-JP" altLang="en-US" sz="1400" dirty="0"/>
              <a:t>☎</a:t>
            </a:r>
            <a:r>
              <a:rPr lang="ja-JP" altLang="en-US" sz="1400" dirty="0" smtClean="0"/>
              <a:t>（０８７－</a:t>
            </a:r>
            <a:r>
              <a:rPr lang="en-US" altLang="ja-JP" sz="1400" dirty="0" smtClean="0"/>
              <a:t>813-0945</a:t>
            </a:r>
            <a:r>
              <a:rPr lang="ja-JP" altLang="en-US" sz="1400" dirty="0" smtClean="0"/>
              <a:t>）</a:t>
            </a:r>
            <a:endParaRPr lang="ja-JP" altLang="en-US" sz="1400" dirty="0"/>
          </a:p>
          <a:p>
            <a:endParaRPr kumimoji="1" lang="en-US" altLang="ja-JP" dirty="0" smtClean="0"/>
          </a:p>
        </p:txBody>
      </p:sp>
      <p:sp>
        <p:nvSpPr>
          <p:cNvPr id="84" name="テキスト ボックス 83"/>
          <p:cNvSpPr txBox="1"/>
          <p:nvPr/>
        </p:nvSpPr>
        <p:spPr>
          <a:xfrm>
            <a:off x="7632468" y="3670923"/>
            <a:ext cx="1622509" cy="1661993"/>
          </a:xfrm>
          <a:prstGeom prst="rect">
            <a:avLst/>
          </a:prstGeom>
          <a:noFill/>
        </p:spPr>
        <p:txBody>
          <a:bodyPr wrap="square" rtlCol="0">
            <a:spAutoFit/>
          </a:bodyPr>
          <a:lstStyle/>
          <a:p>
            <a:r>
              <a:rPr lang="ja-JP" altLang="en-US" sz="1600" dirty="0" smtClean="0"/>
              <a:t>福祉機関</a:t>
            </a:r>
            <a:endParaRPr lang="en-US" altLang="ja-JP" sz="1600" dirty="0" smtClean="0"/>
          </a:p>
          <a:p>
            <a:r>
              <a:rPr lang="ja-JP" altLang="en-US" sz="1400" dirty="0" smtClean="0"/>
              <a:t>☆相談支援事業所</a:t>
            </a:r>
            <a:endParaRPr lang="en-US" altLang="ja-JP" sz="1400" dirty="0"/>
          </a:p>
          <a:p>
            <a:r>
              <a:rPr lang="ja-JP" altLang="en-US" sz="1400" dirty="0" smtClean="0"/>
              <a:t>☆放課後等デイ</a:t>
            </a:r>
            <a:endParaRPr lang="en-US" altLang="ja-JP" sz="1400" dirty="0" smtClean="0"/>
          </a:p>
          <a:p>
            <a:r>
              <a:rPr lang="ja-JP" altLang="en-US" sz="1400" dirty="0" smtClean="0"/>
              <a:t>　　サービス</a:t>
            </a:r>
            <a:endParaRPr lang="en-US" altLang="ja-JP" sz="1400" dirty="0" smtClean="0"/>
          </a:p>
          <a:p>
            <a:r>
              <a:rPr lang="ja-JP" altLang="en-US" sz="1400" dirty="0" smtClean="0"/>
              <a:t>　（</a:t>
            </a:r>
            <a:r>
              <a:rPr lang="en-US" altLang="ja-JP" sz="1400" dirty="0" smtClean="0"/>
              <a:t>SSW</a:t>
            </a:r>
            <a:r>
              <a:rPr lang="ja-JP" altLang="en-US" sz="1400" dirty="0" smtClean="0"/>
              <a:t>につなぐ）</a:t>
            </a:r>
            <a:endParaRPr lang="ja-JP" altLang="en-US" sz="1400" dirty="0"/>
          </a:p>
          <a:p>
            <a:endParaRPr lang="en-US" altLang="ja-JP" sz="1600" dirty="0" smtClean="0"/>
          </a:p>
          <a:p>
            <a:endParaRPr lang="en-US" altLang="ja-JP" sz="1400" dirty="0" smtClean="0"/>
          </a:p>
        </p:txBody>
      </p:sp>
      <p:sp>
        <p:nvSpPr>
          <p:cNvPr id="85" name="テキスト ボックス 84"/>
          <p:cNvSpPr txBox="1"/>
          <p:nvPr/>
        </p:nvSpPr>
        <p:spPr>
          <a:xfrm>
            <a:off x="6252486" y="4966070"/>
            <a:ext cx="1803884" cy="1415772"/>
          </a:xfrm>
          <a:prstGeom prst="rect">
            <a:avLst/>
          </a:prstGeom>
          <a:noFill/>
        </p:spPr>
        <p:txBody>
          <a:bodyPr wrap="square" rtlCol="0">
            <a:spAutoFit/>
          </a:bodyPr>
          <a:lstStyle/>
          <a:p>
            <a:r>
              <a:rPr lang="ja-JP" altLang="en-US" sz="1600" dirty="0" smtClean="0"/>
              <a:t>     医療機関</a:t>
            </a:r>
            <a:endParaRPr lang="en-US" altLang="ja-JP" sz="1600" dirty="0" smtClean="0"/>
          </a:p>
          <a:p>
            <a:r>
              <a:rPr lang="ja-JP" altLang="en-US" sz="1400" dirty="0" smtClean="0"/>
              <a:t>（　　　　　　）病院</a:t>
            </a:r>
            <a:endParaRPr lang="en-US" altLang="ja-JP" sz="1400" dirty="0" smtClean="0"/>
          </a:p>
          <a:p>
            <a:r>
              <a:rPr lang="ja-JP" altLang="en-US" sz="1400" dirty="0" smtClean="0"/>
              <a:t>（　　　　　　）科</a:t>
            </a:r>
            <a:endParaRPr lang="en-US" altLang="ja-JP" sz="1400" dirty="0" smtClean="0"/>
          </a:p>
          <a:p>
            <a:r>
              <a:rPr lang="ja-JP" altLang="en-US" sz="1400" dirty="0"/>
              <a:t>医師</a:t>
            </a:r>
            <a:r>
              <a:rPr lang="ja-JP" altLang="en-US" sz="1400" dirty="0" smtClean="0"/>
              <a:t>（　　　　　　 　　）</a:t>
            </a:r>
            <a:endParaRPr lang="en-US" altLang="ja-JP" sz="1400" dirty="0" smtClean="0"/>
          </a:p>
          <a:p>
            <a:r>
              <a:rPr lang="ja-JP" altLang="en-US" sz="1400" dirty="0" smtClean="0"/>
              <a:t>心理士（　　　　　　　）</a:t>
            </a:r>
            <a:endParaRPr lang="en-US" altLang="ja-JP" sz="1400" dirty="0" smtClean="0"/>
          </a:p>
          <a:p>
            <a:r>
              <a:rPr lang="ja-JP" altLang="en-US" sz="1400" dirty="0" smtClean="0"/>
              <a:t>☎（　　　　　   　　　　）</a:t>
            </a:r>
            <a:endParaRPr lang="en-US" altLang="ja-JP" sz="1400" dirty="0"/>
          </a:p>
        </p:txBody>
      </p:sp>
      <p:sp>
        <p:nvSpPr>
          <p:cNvPr id="11" name="円形吹き出し 10"/>
          <p:cNvSpPr/>
          <p:nvPr/>
        </p:nvSpPr>
        <p:spPr>
          <a:xfrm>
            <a:off x="732385" y="91303"/>
            <a:ext cx="1782215" cy="414529"/>
          </a:xfrm>
          <a:prstGeom prst="wedgeEllipseCallout">
            <a:avLst>
              <a:gd name="adj1" fmla="val -54971"/>
              <a:gd name="adj2" fmla="val 228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雲形吹き出し 90"/>
          <p:cNvSpPr/>
          <p:nvPr/>
        </p:nvSpPr>
        <p:spPr>
          <a:xfrm rot="11326993">
            <a:off x="1651134" y="1684669"/>
            <a:ext cx="1642165" cy="1147535"/>
          </a:xfrm>
          <a:prstGeom prst="cloudCallout">
            <a:avLst>
              <a:gd name="adj1" fmla="val 55688"/>
              <a:gd name="adj2" fmla="val -863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雲形吹き出し 92"/>
          <p:cNvSpPr/>
          <p:nvPr/>
        </p:nvSpPr>
        <p:spPr>
          <a:xfrm>
            <a:off x="2300273" y="5167562"/>
            <a:ext cx="1840247" cy="1218311"/>
          </a:xfrm>
          <a:prstGeom prst="cloudCallout">
            <a:avLst>
              <a:gd name="adj1" fmla="val 33619"/>
              <a:gd name="adj2" fmla="val -630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1901026" y="1814153"/>
            <a:ext cx="1384438" cy="954107"/>
          </a:xfrm>
          <a:prstGeom prst="rect">
            <a:avLst/>
          </a:prstGeom>
          <a:noFill/>
        </p:spPr>
        <p:txBody>
          <a:bodyPr wrap="square" rtlCol="0">
            <a:spAutoFit/>
          </a:bodyPr>
          <a:lstStyle/>
          <a:p>
            <a:r>
              <a:rPr lang="ja-JP" altLang="en-US" sz="1400" dirty="0"/>
              <a:t>要項に</a:t>
            </a:r>
            <a:r>
              <a:rPr lang="ja-JP" altLang="en-US" sz="1400" dirty="0" smtClean="0"/>
              <a:t>沿って</a:t>
            </a:r>
            <a:endParaRPr lang="en-US" altLang="ja-JP" sz="1400" dirty="0" smtClean="0"/>
          </a:p>
          <a:p>
            <a:r>
              <a:rPr kumimoji="1" lang="ja-JP" altLang="en-US" sz="1400" dirty="0" smtClean="0"/>
              <a:t>５月</a:t>
            </a:r>
            <a:r>
              <a:rPr lang="ja-JP" altLang="en-US" sz="1400" dirty="0"/>
              <a:t>初旬</a:t>
            </a:r>
            <a:r>
              <a:rPr lang="ja-JP" altLang="en-US" sz="1400" dirty="0" smtClean="0"/>
              <a:t>まで</a:t>
            </a:r>
            <a:endParaRPr lang="en-US" altLang="ja-JP" sz="1400" dirty="0" smtClean="0"/>
          </a:p>
          <a:p>
            <a:r>
              <a:rPr kumimoji="1" lang="ja-JP" altLang="en-US" sz="1400" dirty="0" smtClean="0"/>
              <a:t>に申請（県教委ＨＰ掲載）</a:t>
            </a:r>
            <a:endParaRPr kumimoji="1" lang="ja-JP" altLang="en-US" sz="1400" dirty="0"/>
          </a:p>
        </p:txBody>
      </p:sp>
      <p:sp>
        <p:nvSpPr>
          <p:cNvPr id="92" name="テキスト ボックス 91"/>
          <p:cNvSpPr txBox="1"/>
          <p:nvPr/>
        </p:nvSpPr>
        <p:spPr>
          <a:xfrm>
            <a:off x="2334977" y="5402315"/>
            <a:ext cx="1828248" cy="738664"/>
          </a:xfrm>
          <a:prstGeom prst="rect">
            <a:avLst/>
          </a:prstGeom>
          <a:noFill/>
        </p:spPr>
        <p:txBody>
          <a:bodyPr wrap="square" rtlCol="0">
            <a:spAutoFit/>
          </a:bodyPr>
          <a:lstStyle/>
          <a:p>
            <a:r>
              <a:rPr kumimoji="1" lang="ja-JP" altLang="en-US" sz="1400" dirty="0" smtClean="0"/>
              <a:t>　申込フォームを</a:t>
            </a:r>
            <a:endParaRPr kumimoji="1" lang="en-US" altLang="ja-JP" sz="1400" dirty="0" smtClean="0"/>
          </a:p>
          <a:p>
            <a:r>
              <a:rPr kumimoji="1" lang="ja-JP" altLang="en-US" sz="1400" dirty="0" smtClean="0"/>
              <a:t>　ダウンロードし、</a:t>
            </a:r>
            <a:endParaRPr kumimoji="1" lang="en-US" altLang="ja-JP" sz="1400" dirty="0" smtClean="0"/>
          </a:p>
          <a:p>
            <a:r>
              <a:rPr lang="en-US" altLang="ja-JP" sz="1400" dirty="0" smtClean="0"/>
              <a:t>Fax</a:t>
            </a:r>
            <a:r>
              <a:rPr lang="ja-JP" altLang="en-US" sz="1400" dirty="0" smtClean="0"/>
              <a:t>（</a:t>
            </a:r>
            <a:r>
              <a:rPr lang="en-US" altLang="ja-JP" sz="1400" dirty="0" smtClean="0"/>
              <a:t>087-867-0420</a:t>
            </a:r>
            <a:r>
              <a:rPr lang="ja-JP" altLang="en-US" sz="1400" dirty="0" smtClean="0"/>
              <a:t>）</a:t>
            </a:r>
            <a:endParaRPr kumimoji="1" lang="ja-JP" altLang="en-US" sz="1400" dirty="0"/>
          </a:p>
        </p:txBody>
      </p:sp>
      <p:sp>
        <p:nvSpPr>
          <p:cNvPr id="14" name="四角形吹き出し 13"/>
          <p:cNvSpPr/>
          <p:nvPr/>
        </p:nvSpPr>
        <p:spPr>
          <a:xfrm>
            <a:off x="8989005" y="695384"/>
            <a:ext cx="3027243" cy="2588513"/>
          </a:xfrm>
          <a:prstGeom prst="wedgeRectCallout">
            <a:avLst>
              <a:gd name="adj1" fmla="val -48357"/>
              <a:gd name="adj2" fmla="val -2669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p:cNvSpPr txBox="1"/>
          <p:nvPr/>
        </p:nvSpPr>
        <p:spPr>
          <a:xfrm>
            <a:off x="8984583" y="716394"/>
            <a:ext cx="3119971" cy="2831544"/>
          </a:xfrm>
          <a:prstGeom prst="rect">
            <a:avLst/>
          </a:prstGeom>
          <a:noFill/>
        </p:spPr>
        <p:txBody>
          <a:bodyPr wrap="square" rtlCol="0">
            <a:spAutoFit/>
          </a:bodyPr>
          <a:lstStyle/>
          <a:p>
            <a:r>
              <a:rPr kumimoji="1" lang="ja-JP" altLang="en-US" sz="1400" dirty="0" smtClean="0"/>
              <a:t>＜学びと育ちの相談センター＞</a:t>
            </a:r>
            <a:endParaRPr kumimoji="1" lang="en-US" altLang="ja-JP" sz="1400" dirty="0" smtClean="0"/>
          </a:p>
          <a:p>
            <a:r>
              <a:rPr kumimoji="1" lang="ja-JP" altLang="en-US" sz="1400" dirty="0" smtClean="0"/>
              <a:t>　</a:t>
            </a:r>
            <a:r>
              <a:rPr kumimoji="1" lang="ja-JP" altLang="en-US" sz="1200" dirty="0" smtClean="0"/>
              <a:t>小豆島みんなの支援学校</a:t>
            </a:r>
            <a:endParaRPr kumimoji="1" lang="en-US" altLang="ja-JP" sz="1200" dirty="0" smtClean="0"/>
          </a:p>
          <a:p>
            <a:r>
              <a:rPr lang="ja-JP" altLang="en-US" sz="1200" dirty="0"/>
              <a:t>　</a:t>
            </a:r>
            <a:r>
              <a:rPr lang="ja-JP" altLang="en-US" sz="1200" dirty="0" smtClean="0"/>
              <a:t>香川東部支援学校</a:t>
            </a:r>
            <a:r>
              <a:rPr lang="ja-JP" altLang="en-US" sz="1200" dirty="0"/>
              <a:t>・</a:t>
            </a:r>
            <a:r>
              <a:rPr kumimoji="1" lang="ja-JP" altLang="en-US" sz="1200" dirty="0" smtClean="0"/>
              <a:t>香川中部支援学校</a:t>
            </a:r>
            <a:endParaRPr kumimoji="1" lang="en-US" altLang="ja-JP" sz="1200" dirty="0" smtClean="0"/>
          </a:p>
          <a:p>
            <a:r>
              <a:rPr lang="ja-JP" altLang="en-US" sz="1200" dirty="0"/>
              <a:t>　</a:t>
            </a:r>
            <a:r>
              <a:rPr lang="ja-JP" altLang="en-US" sz="1200" dirty="0" smtClean="0"/>
              <a:t>香川丸亀支援学校</a:t>
            </a:r>
            <a:r>
              <a:rPr lang="ja-JP" altLang="en-US" sz="1200" dirty="0"/>
              <a:t>・</a:t>
            </a:r>
            <a:r>
              <a:rPr kumimoji="1" lang="ja-JP" altLang="en-US" sz="1200" dirty="0" smtClean="0"/>
              <a:t>香川西部支援学校</a:t>
            </a:r>
            <a:endParaRPr kumimoji="1" lang="en-US" altLang="ja-JP" sz="1200" dirty="0" smtClean="0"/>
          </a:p>
          <a:p>
            <a:r>
              <a:rPr lang="ja-JP" altLang="en-US" sz="1400" dirty="0" smtClean="0"/>
              <a:t>＜からだと</a:t>
            </a:r>
            <a:r>
              <a:rPr lang="ja-JP" altLang="en-US" sz="1400" smtClean="0"/>
              <a:t>学びの</a:t>
            </a:r>
            <a:r>
              <a:rPr lang="ja-JP" altLang="en-US" sz="1400"/>
              <a:t>相談</a:t>
            </a:r>
            <a:r>
              <a:rPr lang="ja-JP" altLang="en-US" sz="1400" smtClean="0"/>
              <a:t>センター</a:t>
            </a:r>
            <a:r>
              <a:rPr lang="ja-JP" altLang="en-US" sz="1400" dirty="0" smtClean="0"/>
              <a:t>＞</a:t>
            </a:r>
            <a:endParaRPr lang="en-US" altLang="ja-JP" sz="1400" dirty="0" smtClean="0"/>
          </a:p>
          <a:p>
            <a:r>
              <a:rPr kumimoji="1" lang="ja-JP" altLang="en-US" sz="1400" dirty="0"/>
              <a:t>　</a:t>
            </a:r>
            <a:r>
              <a:rPr kumimoji="1" lang="ja-JP" altLang="en-US" sz="1200" dirty="0" smtClean="0"/>
              <a:t>高松支援学校</a:t>
            </a:r>
            <a:endParaRPr kumimoji="1" lang="en-US" altLang="ja-JP" sz="1200" dirty="0" smtClean="0"/>
          </a:p>
          <a:p>
            <a:r>
              <a:rPr lang="ja-JP" altLang="en-US" sz="1400" dirty="0" smtClean="0"/>
              <a:t>＜こころとからだの相談センター＞</a:t>
            </a:r>
            <a:endParaRPr lang="en-US" altLang="ja-JP" sz="1400" dirty="0" smtClean="0"/>
          </a:p>
          <a:p>
            <a:r>
              <a:rPr kumimoji="1" lang="ja-JP" altLang="en-US" sz="1400" dirty="0"/>
              <a:t>　</a:t>
            </a:r>
            <a:r>
              <a:rPr kumimoji="1" lang="ja-JP" altLang="en-US" sz="1200" dirty="0" smtClean="0"/>
              <a:t>善通寺支援学校</a:t>
            </a:r>
            <a:endParaRPr kumimoji="1" lang="en-US" altLang="ja-JP" sz="1200" dirty="0" smtClean="0"/>
          </a:p>
          <a:p>
            <a:r>
              <a:rPr lang="ja-JP" altLang="en-US" sz="1400" dirty="0" smtClean="0"/>
              <a:t>＜きこえとことばの相談支援センター＞</a:t>
            </a:r>
            <a:endParaRPr lang="en-US" altLang="ja-JP" sz="1400" dirty="0" smtClean="0"/>
          </a:p>
          <a:p>
            <a:r>
              <a:rPr kumimoji="1" lang="ja-JP" altLang="en-US" sz="1400" dirty="0"/>
              <a:t>　</a:t>
            </a:r>
            <a:r>
              <a:rPr kumimoji="1" lang="ja-JP" altLang="en-US" sz="1200" dirty="0" smtClean="0"/>
              <a:t>聴覚支援学校</a:t>
            </a:r>
            <a:endParaRPr kumimoji="1" lang="en-US" altLang="ja-JP" sz="1200" dirty="0" smtClean="0"/>
          </a:p>
          <a:p>
            <a:r>
              <a:rPr lang="ja-JP" altLang="en-US" sz="1400" dirty="0" smtClean="0"/>
              <a:t>＜見えにくさと学びの相談センター＞</a:t>
            </a:r>
            <a:endParaRPr lang="en-US" altLang="ja-JP" sz="1400" dirty="0" smtClean="0"/>
          </a:p>
          <a:p>
            <a:r>
              <a:rPr kumimoji="1" lang="ja-JP" altLang="en-US" sz="1400" dirty="0"/>
              <a:t>　</a:t>
            </a:r>
            <a:r>
              <a:rPr lang="ja-JP" altLang="en-US" sz="1200" dirty="0"/>
              <a:t>視覚支援学校</a:t>
            </a:r>
            <a:endParaRPr kumimoji="1" lang="en-US" altLang="ja-JP" sz="1200" dirty="0" smtClean="0"/>
          </a:p>
          <a:p>
            <a:endParaRPr kumimoji="1" lang="ja-JP" altLang="en-US" sz="1400" dirty="0"/>
          </a:p>
        </p:txBody>
      </p:sp>
      <p:sp>
        <p:nvSpPr>
          <p:cNvPr id="97" name="雲形吹き出し 96"/>
          <p:cNvSpPr/>
          <p:nvPr/>
        </p:nvSpPr>
        <p:spPr>
          <a:xfrm>
            <a:off x="6788758" y="634816"/>
            <a:ext cx="2297370" cy="618096"/>
          </a:xfrm>
          <a:prstGeom prst="cloudCallout">
            <a:avLst>
              <a:gd name="adj1" fmla="val -44735"/>
              <a:gd name="adj2" fmla="val 783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p:cNvSpPr txBox="1"/>
          <p:nvPr/>
        </p:nvSpPr>
        <p:spPr>
          <a:xfrm>
            <a:off x="7209240" y="676106"/>
            <a:ext cx="1828248" cy="523220"/>
          </a:xfrm>
          <a:prstGeom prst="rect">
            <a:avLst/>
          </a:prstGeom>
          <a:noFill/>
        </p:spPr>
        <p:txBody>
          <a:bodyPr wrap="square" rtlCol="0">
            <a:spAutoFit/>
          </a:bodyPr>
          <a:lstStyle/>
          <a:p>
            <a:r>
              <a:rPr kumimoji="1" lang="ja-JP" altLang="en-US" sz="1400" dirty="0" smtClean="0"/>
              <a:t>（センター的機能）</a:t>
            </a:r>
            <a:endParaRPr kumimoji="1" lang="en-US" altLang="ja-JP" sz="1400" dirty="0" smtClean="0"/>
          </a:p>
          <a:p>
            <a:r>
              <a:rPr kumimoji="1" lang="ja-JP" altLang="en-US" sz="1400" dirty="0" smtClean="0"/>
              <a:t>電話による受付</a:t>
            </a:r>
            <a:endParaRPr kumimoji="1" lang="ja-JP" altLang="en-US" sz="1400" dirty="0"/>
          </a:p>
        </p:txBody>
      </p:sp>
      <p:sp>
        <p:nvSpPr>
          <p:cNvPr id="60" name="テキスト ボックス 59"/>
          <p:cNvSpPr txBox="1"/>
          <p:nvPr/>
        </p:nvSpPr>
        <p:spPr>
          <a:xfrm>
            <a:off x="309513" y="701341"/>
            <a:ext cx="1954003" cy="1200329"/>
          </a:xfrm>
          <a:prstGeom prst="rect">
            <a:avLst/>
          </a:prstGeom>
          <a:noFill/>
        </p:spPr>
        <p:txBody>
          <a:bodyPr wrap="square" rtlCol="0">
            <a:spAutoFit/>
          </a:bodyPr>
          <a:lstStyle/>
          <a:p>
            <a:r>
              <a:rPr lang="ja-JP" altLang="en-US" dirty="0" smtClean="0"/>
              <a:t>   県教育委員会</a:t>
            </a:r>
            <a:endParaRPr lang="en-US" altLang="ja-JP" dirty="0" smtClean="0"/>
          </a:p>
          <a:p>
            <a:r>
              <a:rPr lang="ja-JP" altLang="en-US" dirty="0"/>
              <a:t>特別支援</a:t>
            </a:r>
            <a:r>
              <a:rPr lang="ja-JP" altLang="en-US" dirty="0" smtClean="0"/>
              <a:t>教育課</a:t>
            </a:r>
            <a:endParaRPr lang="en-US" altLang="ja-JP" dirty="0" smtClean="0"/>
          </a:p>
          <a:p>
            <a:r>
              <a:rPr lang="ja-JP" altLang="en-US" dirty="0" smtClean="0"/>
              <a:t>担当（　　　　　　　）</a:t>
            </a:r>
            <a:endParaRPr lang="en-US" altLang="ja-JP" dirty="0" smtClean="0"/>
          </a:p>
          <a:p>
            <a:r>
              <a:rPr kumimoji="1" lang="ja-JP" altLang="en-US" dirty="0" smtClean="0"/>
              <a:t>☎（</a:t>
            </a:r>
            <a:r>
              <a:rPr kumimoji="1" lang="en-US" altLang="ja-JP" dirty="0" smtClean="0"/>
              <a:t>087-832</a:t>
            </a:r>
            <a:r>
              <a:rPr lang="en-US" altLang="ja-JP" dirty="0" smtClean="0"/>
              <a:t>-</a:t>
            </a:r>
            <a:r>
              <a:rPr kumimoji="1" lang="en-US" altLang="ja-JP" dirty="0" smtClean="0"/>
              <a:t>3757</a:t>
            </a:r>
            <a:r>
              <a:rPr kumimoji="1" lang="ja-JP" altLang="en-US" dirty="0" smtClean="0"/>
              <a:t>）</a:t>
            </a:r>
            <a:endParaRPr kumimoji="1" lang="ja-JP" altLang="en-US" dirty="0"/>
          </a:p>
        </p:txBody>
      </p:sp>
      <p:sp>
        <p:nvSpPr>
          <p:cNvPr id="3" name="正方形/長方形 2"/>
          <p:cNvSpPr/>
          <p:nvPr/>
        </p:nvSpPr>
        <p:spPr>
          <a:xfrm>
            <a:off x="259642" y="1879875"/>
            <a:ext cx="1464987" cy="646331"/>
          </a:xfrm>
          <a:prstGeom prst="rect">
            <a:avLst/>
          </a:prstGeom>
        </p:spPr>
        <p:txBody>
          <a:bodyPr wrap="square">
            <a:spAutoFit/>
          </a:bodyPr>
          <a:lstStyle/>
          <a:p>
            <a:r>
              <a:rPr lang="ja-JP" altLang="en-US" dirty="0"/>
              <a:t>☆巡回相談</a:t>
            </a:r>
            <a:endParaRPr lang="en-US" altLang="ja-JP" dirty="0"/>
          </a:p>
          <a:p>
            <a:r>
              <a:rPr lang="ja-JP" altLang="en-US" dirty="0"/>
              <a:t>☆連携訪問</a:t>
            </a:r>
            <a:endParaRPr lang="en-US" altLang="ja-JP" dirty="0"/>
          </a:p>
        </p:txBody>
      </p:sp>
      <p:sp>
        <p:nvSpPr>
          <p:cNvPr id="61" name="雲形吹き出し 60"/>
          <p:cNvSpPr/>
          <p:nvPr/>
        </p:nvSpPr>
        <p:spPr>
          <a:xfrm>
            <a:off x="2618884" y="669150"/>
            <a:ext cx="2369011" cy="754691"/>
          </a:xfrm>
          <a:prstGeom prst="cloudCallout">
            <a:avLst>
              <a:gd name="adj1" fmla="val 24575"/>
              <a:gd name="adj2" fmla="val 696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943056" y="768864"/>
            <a:ext cx="1944110" cy="523220"/>
          </a:xfrm>
          <a:prstGeom prst="rect">
            <a:avLst/>
          </a:prstGeom>
          <a:noFill/>
        </p:spPr>
        <p:txBody>
          <a:bodyPr wrap="square" rtlCol="0">
            <a:spAutoFit/>
          </a:bodyPr>
          <a:lstStyle/>
          <a:p>
            <a:r>
              <a:rPr kumimoji="1" lang="ja-JP" altLang="en-US" sz="1400" dirty="0" smtClean="0"/>
              <a:t>電話・来所・訪問によるコンサルテーション</a:t>
            </a:r>
            <a:endParaRPr kumimoji="1" lang="ja-JP" altLang="en-US" sz="1400" dirty="0"/>
          </a:p>
        </p:txBody>
      </p:sp>
      <p:sp>
        <p:nvSpPr>
          <p:cNvPr id="64" name="テキスト ボックス 63"/>
          <p:cNvSpPr txBox="1"/>
          <p:nvPr/>
        </p:nvSpPr>
        <p:spPr>
          <a:xfrm>
            <a:off x="5309862" y="1045496"/>
            <a:ext cx="2163394" cy="1169551"/>
          </a:xfrm>
          <a:prstGeom prst="rect">
            <a:avLst/>
          </a:prstGeom>
          <a:noFill/>
        </p:spPr>
        <p:txBody>
          <a:bodyPr wrap="square" rtlCol="0">
            <a:spAutoFit/>
          </a:bodyPr>
          <a:lstStyle/>
          <a:p>
            <a:r>
              <a:rPr lang="ja-JP" altLang="en-US" sz="1400" dirty="0" smtClean="0"/>
              <a:t>（　　　　　）支援学校</a:t>
            </a:r>
            <a:endParaRPr lang="en-US" altLang="ja-JP" sz="1400" dirty="0" smtClean="0"/>
          </a:p>
          <a:p>
            <a:endParaRPr kumimoji="1" lang="en-US" altLang="ja-JP" sz="1400" dirty="0" smtClean="0"/>
          </a:p>
          <a:p>
            <a:r>
              <a:rPr kumimoji="1" lang="ja-JP" altLang="en-US" sz="1400" dirty="0" smtClean="0"/>
              <a:t>校長（　　　　　　 　　）</a:t>
            </a:r>
            <a:endParaRPr kumimoji="1" lang="en-US" altLang="ja-JP" sz="1400" dirty="0" smtClean="0"/>
          </a:p>
          <a:p>
            <a:r>
              <a:rPr lang="ja-JP" altLang="en-US" sz="1400" dirty="0" smtClean="0"/>
              <a:t>特</a:t>
            </a:r>
            <a:r>
              <a:rPr lang="en-US" altLang="ja-JP" sz="1400" dirty="0" smtClean="0"/>
              <a:t>Co.</a:t>
            </a:r>
            <a:r>
              <a:rPr lang="ja-JP" altLang="en-US" sz="1400" dirty="0" smtClean="0"/>
              <a:t>（　　　　　　　　）</a:t>
            </a:r>
            <a:endParaRPr lang="en-US" altLang="ja-JP" sz="1400" dirty="0" smtClean="0"/>
          </a:p>
          <a:p>
            <a:r>
              <a:rPr kumimoji="1" lang="ja-JP" altLang="en-US" sz="1400" dirty="0" smtClean="0"/>
              <a:t>☎（　　　　　　　　  　）</a:t>
            </a:r>
            <a:endParaRPr kumimoji="1" lang="ja-JP" altLang="en-US" sz="1400" dirty="0"/>
          </a:p>
        </p:txBody>
      </p:sp>
      <p:sp>
        <p:nvSpPr>
          <p:cNvPr id="99" name="テキスト ボックス 98"/>
          <p:cNvSpPr txBox="1"/>
          <p:nvPr/>
        </p:nvSpPr>
        <p:spPr>
          <a:xfrm>
            <a:off x="7233056" y="1613120"/>
            <a:ext cx="2048343" cy="1384995"/>
          </a:xfrm>
          <a:prstGeom prst="rect">
            <a:avLst/>
          </a:prstGeom>
          <a:noFill/>
        </p:spPr>
        <p:txBody>
          <a:bodyPr wrap="square" rtlCol="0">
            <a:spAutoFit/>
          </a:bodyPr>
          <a:lstStyle/>
          <a:p>
            <a:r>
              <a:rPr kumimoji="1" lang="ja-JP" altLang="en-US" sz="1400" dirty="0" smtClean="0"/>
              <a:t>（　　　　　）市町立</a:t>
            </a:r>
            <a:endParaRPr lang="en-US" altLang="ja-JP" sz="1400" dirty="0"/>
          </a:p>
          <a:p>
            <a:r>
              <a:rPr lang="ja-JP" altLang="en-US" sz="1400" dirty="0" smtClean="0"/>
              <a:t>（　　　　　）学校</a:t>
            </a:r>
            <a:endParaRPr lang="en-US" altLang="ja-JP" sz="1400" dirty="0" smtClean="0"/>
          </a:p>
          <a:p>
            <a:endParaRPr lang="en-US" altLang="ja-JP" sz="1400" dirty="0" smtClean="0"/>
          </a:p>
          <a:p>
            <a:r>
              <a:rPr kumimoji="1" lang="ja-JP" altLang="en-US" sz="1400" dirty="0" smtClean="0"/>
              <a:t>校長（　　　　　　 　）</a:t>
            </a:r>
            <a:endParaRPr kumimoji="1" lang="en-US" altLang="ja-JP" sz="1400" dirty="0" smtClean="0"/>
          </a:p>
          <a:p>
            <a:r>
              <a:rPr lang="ja-JP" altLang="en-US" sz="1400" dirty="0" smtClean="0"/>
              <a:t>特</a:t>
            </a:r>
            <a:r>
              <a:rPr lang="en-US" altLang="ja-JP" sz="1400" dirty="0" smtClean="0"/>
              <a:t>Co.</a:t>
            </a:r>
            <a:r>
              <a:rPr lang="ja-JP" altLang="en-US" sz="1400" dirty="0" smtClean="0"/>
              <a:t>（　　　　　　　）</a:t>
            </a:r>
            <a:endParaRPr lang="en-US" altLang="ja-JP" sz="1400" dirty="0" smtClean="0"/>
          </a:p>
          <a:p>
            <a:r>
              <a:rPr kumimoji="1" lang="ja-JP" altLang="en-US" sz="1400" dirty="0" smtClean="0"/>
              <a:t>☎（　　　　　　　  　）</a:t>
            </a:r>
            <a:endParaRPr kumimoji="1" lang="ja-JP" altLang="en-US" sz="1400" dirty="0"/>
          </a:p>
        </p:txBody>
      </p:sp>
      <p:sp>
        <p:nvSpPr>
          <p:cNvPr id="76" name="テキスト ボックス 75"/>
          <p:cNvSpPr txBox="1"/>
          <p:nvPr/>
        </p:nvSpPr>
        <p:spPr>
          <a:xfrm>
            <a:off x="694438" y="128941"/>
            <a:ext cx="1969942" cy="338554"/>
          </a:xfrm>
          <a:prstGeom prst="rect">
            <a:avLst/>
          </a:prstGeom>
          <a:noFill/>
        </p:spPr>
        <p:txBody>
          <a:bodyPr wrap="square" rtlCol="0">
            <a:spAutoFit/>
          </a:bodyPr>
          <a:lstStyle/>
          <a:p>
            <a:r>
              <a:rPr lang="ja-JP" altLang="en-US" sz="1100" kern="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600" b="1" kern="0" dirty="0" smtClean="0">
                <a:latin typeface="游明朝" panose="02020400000000000000" pitchFamily="18" charset="-128"/>
                <a:ea typeface="HG丸ｺﾞｼｯｸM-PRO" panose="020F0600000000000000" pitchFamily="50" charset="-128"/>
                <a:cs typeface="Times New Roman" panose="02020603050405020304" pitchFamily="18" charset="0"/>
              </a:rPr>
              <a:t>自校の相談版</a:t>
            </a:r>
            <a:endParaRPr kumimoji="1" lang="ja-JP" altLang="en-US" sz="1600" b="1" dirty="0"/>
          </a:p>
        </p:txBody>
      </p:sp>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64546" y="3658234"/>
            <a:ext cx="382883" cy="464413"/>
          </a:xfrm>
          <a:prstGeom prst="rect">
            <a:avLst/>
          </a:prstGeom>
        </p:spPr>
      </p:pic>
      <p:pic>
        <p:nvPicPr>
          <p:cNvPr id="13" name="図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88258" y="3653581"/>
            <a:ext cx="220754" cy="441056"/>
          </a:xfrm>
          <a:prstGeom prst="rect">
            <a:avLst/>
          </a:prstGeom>
        </p:spPr>
      </p:pic>
      <p:pic>
        <p:nvPicPr>
          <p:cNvPr id="15" name="図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65315" y="3643577"/>
            <a:ext cx="207772" cy="454302"/>
          </a:xfrm>
          <a:prstGeom prst="rect">
            <a:avLst/>
          </a:prstGeom>
        </p:spPr>
      </p:pic>
    </p:spTree>
    <p:extLst>
      <p:ext uri="{BB962C8B-B14F-4D97-AF65-F5344CB8AC3E}">
        <p14:creationId xmlns:p14="http://schemas.microsoft.com/office/powerpoint/2010/main" val="807047455"/>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3626</TotalTime>
  <Words>580</Words>
  <Application>Microsoft Office PowerPoint</Application>
  <PresentationFormat>ワイド画面</PresentationFormat>
  <Paragraphs>98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游ゴシック</vt:lpstr>
      <vt:lpstr>游明朝</vt:lpstr>
      <vt:lpstr>Arial</vt:lpstr>
      <vt:lpstr>Calibri</vt:lpstr>
      <vt:lpstr>Times New Roman</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令和５年度発達障害のある児童生徒に対する支援事業  「管理職をはじめとする教員の理解啓発・専門性向上のための体制構築事業」</dc:title>
  <dc:creator>SG31500のC20-4212</dc:creator>
  <cp:lastModifiedBy>SG31500のC20-4210</cp:lastModifiedBy>
  <cp:revision>385</cp:revision>
  <cp:lastPrinted>2023-06-29T06:49:57Z</cp:lastPrinted>
  <dcterms:created xsi:type="dcterms:W3CDTF">2023-04-17T09:14:29Z</dcterms:created>
  <dcterms:modified xsi:type="dcterms:W3CDTF">2024-12-24T05:11:30Z</dcterms:modified>
</cp:coreProperties>
</file>