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71" r:id="rId4"/>
    <p:sldId id="259"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426"/>
    <a:srgbClr val="B4005A"/>
    <a:srgbClr val="F19DB7"/>
    <a:srgbClr val="ED82A3"/>
    <a:srgbClr val="E7194D"/>
    <a:srgbClr val="CC0066"/>
    <a:srgbClr val="E16C7F"/>
    <a:srgbClr val="2EA6CB"/>
    <a:srgbClr val="44BDEE"/>
    <a:srgbClr val="A8D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82569" autoAdjust="0"/>
  </p:normalViewPr>
  <p:slideViewPr>
    <p:cSldViewPr showGuides="1">
      <p:cViewPr varScale="1">
        <p:scale>
          <a:sx n="91" d="100"/>
          <a:sy n="91" d="100"/>
        </p:scale>
        <p:origin x="1326" y="84"/>
      </p:cViewPr>
      <p:guideLst>
        <p:guide orient="horz" pos="2160"/>
        <p:guide pos="2880"/>
      </p:guideLst>
    </p:cSldViewPr>
  </p:slideViewPr>
  <p:notesTextViewPr>
    <p:cViewPr>
      <p:scale>
        <a:sx n="1" d="1"/>
        <a:sy n="1" d="1"/>
      </p:scale>
      <p:origin x="0" y="-14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26821093952523E-2"/>
          <c:y val="8.0186386823063352E-2"/>
          <c:w val="0.87066205606784419"/>
          <c:h val="0.77215286170935626"/>
        </c:manualLayout>
      </c:layout>
      <c:lineChart>
        <c:grouping val="standard"/>
        <c:varyColors val="0"/>
        <c:ser>
          <c:idx val="1"/>
          <c:order val="1"/>
          <c:tx>
            <c:strRef>
              <c:f>Sheet1!$C$6</c:f>
              <c:strCache>
                <c:ptCount val="1"/>
                <c:pt idx="0">
                  <c:v>結　　　核　　　　　　</c:v>
                </c:pt>
              </c:strCache>
            </c:strRef>
          </c:tx>
          <c:spPr>
            <a:ln w="28575" cap="rnd">
              <a:solidFill>
                <a:schemeClr val="accent3"/>
              </a:solidFill>
              <a:round/>
            </a:ln>
            <a:effectLst/>
          </c:spPr>
          <c:marker>
            <c:symbol val="none"/>
          </c:marker>
          <c:cat>
            <c:numRef>
              <c:f>Sheet1!$D$4:$AL$4</c:f>
              <c:numCache>
                <c:formatCode>General</c:formatCode>
                <c:ptCount val="35"/>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numCache>
            </c:numRef>
          </c:cat>
          <c:val>
            <c:numRef>
              <c:f>Sheet1!$D$6:$AL$6</c:f>
              <c:numCache>
                <c:formatCode>General</c:formatCode>
                <c:ptCount val="35"/>
                <c:pt idx="0">
                  <c:v>182.6</c:v>
                </c:pt>
                <c:pt idx="1">
                  <c:v>124.2</c:v>
                </c:pt>
                <c:pt idx="2">
                  <c:v>49.5</c:v>
                </c:pt>
                <c:pt idx="3">
                  <c:v>34</c:v>
                </c:pt>
                <c:pt idx="4">
                  <c:v>21.4</c:v>
                </c:pt>
                <c:pt idx="5">
                  <c:v>21.6</c:v>
                </c:pt>
                <c:pt idx="6">
                  <c:v>11.2</c:v>
                </c:pt>
                <c:pt idx="7">
                  <c:v>6.4</c:v>
                </c:pt>
                <c:pt idx="8">
                  <c:v>3</c:v>
                </c:pt>
                <c:pt idx="9">
                  <c:v>3.7</c:v>
                </c:pt>
                <c:pt idx="10">
                  <c:v>1.9</c:v>
                </c:pt>
                <c:pt idx="11">
                  <c:v>2.5</c:v>
                </c:pt>
                <c:pt idx="12">
                  <c:v>1.2</c:v>
                </c:pt>
                <c:pt idx="13">
                  <c:v>1.1000000000000001</c:v>
                </c:pt>
                <c:pt idx="14">
                  <c:v>1.9</c:v>
                </c:pt>
                <c:pt idx="15">
                  <c:v>1.2</c:v>
                </c:pt>
                <c:pt idx="16">
                  <c:v>1.9</c:v>
                </c:pt>
                <c:pt idx="17">
                  <c:v>1.6</c:v>
                </c:pt>
                <c:pt idx="18">
                  <c:v>0.6</c:v>
                </c:pt>
                <c:pt idx="19">
                  <c:v>1</c:v>
                </c:pt>
                <c:pt idx="20">
                  <c:v>1.2</c:v>
                </c:pt>
                <c:pt idx="21">
                  <c:v>1</c:v>
                </c:pt>
                <c:pt idx="22">
                  <c:v>1.4</c:v>
                </c:pt>
                <c:pt idx="23">
                  <c:v>1.5</c:v>
                </c:pt>
                <c:pt idx="24">
                  <c:v>1.3</c:v>
                </c:pt>
                <c:pt idx="25">
                  <c:v>1.7</c:v>
                </c:pt>
                <c:pt idx="26">
                  <c:v>0.7</c:v>
                </c:pt>
                <c:pt idx="27">
                  <c:v>1.1000000000000001</c:v>
                </c:pt>
                <c:pt idx="28">
                  <c:v>1.8</c:v>
                </c:pt>
                <c:pt idx="29">
                  <c:v>2.2999999999999998</c:v>
                </c:pt>
                <c:pt idx="30">
                  <c:v>1.5</c:v>
                </c:pt>
                <c:pt idx="31">
                  <c:v>1.3</c:v>
                </c:pt>
                <c:pt idx="32">
                  <c:v>1.6</c:v>
                </c:pt>
                <c:pt idx="33">
                  <c:v>2.2000000000000002</c:v>
                </c:pt>
                <c:pt idx="34">
                  <c:v>1.2</c:v>
                </c:pt>
              </c:numCache>
            </c:numRef>
          </c:val>
          <c:smooth val="0"/>
          <c:extLst>
            <c:ext xmlns:c16="http://schemas.microsoft.com/office/drawing/2014/chart" uri="{C3380CC4-5D6E-409C-BE32-E72D297353CC}">
              <c16:uniqueId val="{00000000-CD87-44DC-9CF4-05ECA3B254F6}"/>
            </c:ext>
          </c:extLst>
        </c:ser>
        <c:ser>
          <c:idx val="2"/>
          <c:order val="2"/>
          <c:tx>
            <c:strRef>
              <c:f>Sheet1!$C$7</c:f>
              <c:strCache>
                <c:ptCount val="1"/>
                <c:pt idx="0">
                  <c:v>悪性新生物＜腫瘍＞　　　　　　</c:v>
                </c:pt>
              </c:strCache>
            </c:strRef>
          </c:tx>
          <c:spPr>
            <a:ln w="76200" cap="rnd">
              <a:solidFill>
                <a:srgbClr val="C00000"/>
              </a:solidFill>
              <a:round/>
            </a:ln>
            <a:effectLst/>
          </c:spPr>
          <c:marker>
            <c:symbol val="none"/>
          </c:marker>
          <c:cat>
            <c:numRef>
              <c:f>Sheet1!$D$4:$AL$4</c:f>
              <c:numCache>
                <c:formatCode>General</c:formatCode>
                <c:ptCount val="35"/>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numCache>
            </c:numRef>
          </c:cat>
          <c:val>
            <c:numRef>
              <c:f>Sheet1!$D$7:$AL$7</c:f>
              <c:numCache>
                <c:formatCode>General</c:formatCode>
                <c:ptCount val="35"/>
                <c:pt idx="0">
                  <c:v>80.3</c:v>
                </c:pt>
                <c:pt idx="1">
                  <c:v>82.7</c:v>
                </c:pt>
                <c:pt idx="2">
                  <c:v>98.7</c:v>
                </c:pt>
                <c:pt idx="3">
                  <c:v>128.30000000000001</c:v>
                </c:pt>
                <c:pt idx="4">
                  <c:v>139.6</c:v>
                </c:pt>
                <c:pt idx="5">
                  <c:v>147.5</c:v>
                </c:pt>
                <c:pt idx="6">
                  <c:v>155.19999999999999</c:v>
                </c:pt>
                <c:pt idx="7">
                  <c:v>163.9</c:v>
                </c:pt>
                <c:pt idx="8">
                  <c:v>181.6</c:v>
                </c:pt>
                <c:pt idx="9">
                  <c:v>200.4</c:v>
                </c:pt>
                <c:pt idx="10">
                  <c:v>229.7</c:v>
                </c:pt>
                <c:pt idx="11">
                  <c:v>264.60000000000002</c:v>
                </c:pt>
                <c:pt idx="12">
                  <c:v>265</c:v>
                </c:pt>
                <c:pt idx="13">
                  <c:v>268.3</c:v>
                </c:pt>
                <c:pt idx="14">
                  <c:v>262.3</c:v>
                </c:pt>
                <c:pt idx="15">
                  <c:v>278.2</c:v>
                </c:pt>
                <c:pt idx="16">
                  <c:v>282.3</c:v>
                </c:pt>
                <c:pt idx="17">
                  <c:v>295.39999999999998</c:v>
                </c:pt>
                <c:pt idx="18">
                  <c:v>299.60000000000002</c:v>
                </c:pt>
                <c:pt idx="19">
                  <c:v>295.39999999999998</c:v>
                </c:pt>
                <c:pt idx="20">
                  <c:v>287.5</c:v>
                </c:pt>
                <c:pt idx="21">
                  <c:v>314.39999999999998</c:v>
                </c:pt>
                <c:pt idx="22">
                  <c:v>299.2</c:v>
                </c:pt>
                <c:pt idx="23">
                  <c:v>303.8</c:v>
                </c:pt>
                <c:pt idx="24">
                  <c:v>312.10000000000002</c:v>
                </c:pt>
                <c:pt idx="25">
                  <c:v>314.89999999999998</c:v>
                </c:pt>
                <c:pt idx="26">
                  <c:v>312</c:v>
                </c:pt>
                <c:pt idx="27">
                  <c:v>313.5</c:v>
                </c:pt>
                <c:pt idx="28">
                  <c:v>308.7</c:v>
                </c:pt>
                <c:pt idx="29">
                  <c:v>317.5</c:v>
                </c:pt>
                <c:pt idx="30">
                  <c:v>314.10000000000002</c:v>
                </c:pt>
                <c:pt idx="31">
                  <c:v>320.2</c:v>
                </c:pt>
                <c:pt idx="32">
                  <c:v>323.10000000000002</c:v>
                </c:pt>
                <c:pt idx="33">
                  <c:v>326.8</c:v>
                </c:pt>
                <c:pt idx="34">
                  <c:v>328.1</c:v>
                </c:pt>
              </c:numCache>
            </c:numRef>
          </c:val>
          <c:smooth val="0"/>
          <c:extLst>
            <c:ext xmlns:c16="http://schemas.microsoft.com/office/drawing/2014/chart" uri="{C3380CC4-5D6E-409C-BE32-E72D297353CC}">
              <c16:uniqueId val="{00000001-CD87-44DC-9CF4-05ECA3B254F6}"/>
            </c:ext>
          </c:extLst>
        </c:ser>
        <c:ser>
          <c:idx val="3"/>
          <c:order val="3"/>
          <c:tx>
            <c:strRef>
              <c:f>Sheet1!$C$8</c:f>
              <c:strCache>
                <c:ptCount val="1"/>
                <c:pt idx="0">
                  <c:v>心疾患（高血圧性を除く）</c:v>
                </c:pt>
              </c:strCache>
            </c:strRef>
          </c:tx>
          <c:spPr>
            <a:ln w="28575" cap="rnd">
              <a:solidFill>
                <a:schemeClr val="accent6"/>
              </a:solidFill>
              <a:round/>
            </a:ln>
            <a:effectLst/>
          </c:spPr>
          <c:marker>
            <c:symbol val="none"/>
          </c:marker>
          <c:cat>
            <c:numRef>
              <c:f>Sheet1!$D$4:$AL$4</c:f>
              <c:numCache>
                <c:formatCode>General</c:formatCode>
                <c:ptCount val="35"/>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numCache>
            </c:numRef>
          </c:cat>
          <c:val>
            <c:numRef>
              <c:f>Sheet1!$D$8:$AL$8</c:f>
              <c:numCache>
                <c:formatCode>General</c:formatCode>
                <c:ptCount val="35"/>
                <c:pt idx="0">
                  <c:v>64.599999999999994</c:v>
                </c:pt>
                <c:pt idx="1">
                  <c:v>60.6</c:v>
                </c:pt>
                <c:pt idx="2">
                  <c:v>67</c:v>
                </c:pt>
                <c:pt idx="3">
                  <c:v>55.8</c:v>
                </c:pt>
                <c:pt idx="4">
                  <c:v>66.900000000000006</c:v>
                </c:pt>
                <c:pt idx="5">
                  <c:v>99.3</c:v>
                </c:pt>
                <c:pt idx="6">
                  <c:v>119</c:v>
                </c:pt>
                <c:pt idx="7">
                  <c:v>141.4</c:v>
                </c:pt>
                <c:pt idx="8">
                  <c:v>151.4</c:v>
                </c:pt>
                <c:pt idx="9">
                  <c:v>172.5</c:v>
                </c:pt>
                <c:pt idx="10">
                  <c:v>137.5</c:v>
                </c:pt>
                <c:pt idx="11">
                  <c:v>146.19999999999999</c:v>
                </c:pt>
                <c:pt idx="12">
                  <c:v>143.30000000000001</c:v>
                </c:pt>
                <c:pt idx="13">
                  <c:v>156.19999999999999</c:v>
                </c:pt>
                <c:pt idx="14">
                  <c:v>156.80000000000001</c:v>
                </c:pt>
                <c:pt idx="15">
                  <c:v>161.19999999999999</c:v>
                </c:pt>
                <c:pt idx="16">
                  <c:v>168.7</c:v>
                </c:pt>
                <c:pt idx="17">
                  <c:v>169.9</c:v>
                </c:pt>
                <c:pt idx="18">
                  <c:v>171.3</c:v>
                </c:pt>
                <c:pt idx="19">
                  <c:v>187.4</c:v>
                </c:pt>
                <c:pt idx="20">
                  <c:v>189.7</c:v>
                </c:pt>
                <c:pt idx="21">
                  <c:v>192.5</c:v>
                </c:pt>
                <c:pt idx="22">
                  <c:v>198.3</c:v>
                </c:pt>
                <c:pt idx="23">
                  <c:v>208.6</c:v>
                </c:pt>
                <c:pt idx="24">
                  <c:v>198.9</c:v>
                </c:pt>
                <c:pt idx="25">
                  <c:v>212.8</c:v>
                </c:pt>
                <c:pt idx="26">
                  <c:v>203.2</c:v>
                </c:pt>
                <c:pt idx="27">
                  <c:v>206.7</c:v>
                </c:pt>
                <c:pt idx="28">
                  <c:v>208.2</c:v>
                </c:pt>
                <c:pt idx="29">
                  <c:v>214.2</c:v>
                </c:pt>
                <c:pt idx="30">
                  <c:v>214.1</c:v>
                </c:pt>
                <c:pt idx="31">
                  <c:v>210.8</c:v>
                </c:pt>
                <c:pt idx="32">
                  <c:v>215.9</c:v>
                </c:pt>
                <c:pt idx="33">
                  <c:v>239.7</c:v>
                </c:pt>
                <c:pt idx="34">
                  <c:v>240.9</c:v>
                </c:pt>
              </c:numCache>
            </c:numRef>
          </c:val>
          <c:smooth val="0"/>
          <c:extLst>
            <c:ext xmlns:c16="http://schemas.microsoft.com/office/drawing/2014/chart" uri="{C3380CC4-5D6E-409C-BE32-E72D297353CC}">
              <c16:uniqueId val="{00000002-CD87-44DC-9CF4-05ECA3B254F6}"/>
            </c:ext>
          </c:extLst>
        </c:ser>
        <c:ser>
          <c:idx val="4"/>
          <c:order val="4"/>
          <c:tx>
            <c:strRef>
              <c:f>Sheet1!$C$9</c:f>
              <c:strCache>
                <c:ptCount val="1"/>
                <c:pt idx="0">
                  <c:v>脳血管疾患　　　　　　</c:v>
                </c:pt>
              </c:strCache>
            </c:strRef>
          </c:tx>
          <c:spPr>
            <a:ln w="28575" cap="rnd">
              <a:solidFill>
                <a:srgbClr val="7030A0"/>
              </a:solidFill>
              <a:round/>
            </a:ln>
            <a:effectLst/>
          </c:spPr>
          <c:marker>
            <c:symbol val="none"/>
          </c:marker>
          <c:cat>
            <c:numRef>
              <c:f>Sheet1!$D$4:$AL$4</c:f>
              <c:numCache>
                <c:formatCode>General</c:formatCode>
                <c:ptCount val="35"/>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numCache>
            </c:numRef>
          </c:cat>
          <c:val>
            <c:numRef>
              <c:f>Sheet1!$D$9:$AL$9</c:f>
              <c:numCache>
                <c:formatCode>General</c:formatCode>
                <c:ptCount val="35"/>
                <c:pt idx="0">
                  <c:v>124</c:v>
                </c:pt>
                <c:pt idx="1">
                  <c:v>87.5</c:v>
                </c:pt>
                <c:pt idx="2">
                  <c:v>124.7</c:v>
                </c:pt>
                <c:pt idx="3">
                  <c:v>149.30000000000001</c:v>
                </c:pt>
                <c:pt idx="4">
                  <c:v>183.5</c:v>
                </c:pt>
                <c:pt idx="5">
                  <c:v>183</c:v>
                </c:pt>
                <c:pt idx="6">
                  <c:v>158.6</c:v>
                </c:pt>
                <c:pt idx="7">
                  <c:v>140.4</c:v>
                </c:pt>
                <c:pt idx="8">
                  <c:v>113.5</c:v>
                </c:pt>
                <c:pt idx="9">
                  <c:v>111.2</c:v>
                </c:pt>
                <c:pt idx="10">
                  <c:v>130.80000000000001</c:v>
                </c:pt>
                <c:pt idx="11">
                  <c:v>122.9</c:v>
                </c:pt>
                <c:pt idx="12">
                  <c:v>116.6</c:v>
                </c:pt>
                <c:pt idx="13">
                  <c:v>118.2</c:v>
                </c:pt>
                <c:pt idx="14">
                  <c:v>104.9</c:v>
                </c:pt>
                <c:pt idx="15">
                  <c:v>108.2</c:v>
                </c:pt>
                <c:pt idx="16">
                  <c:v>114.6</c:v>
                </c:pt>
                <c:pt idx="17">
                  <c:v>102.8</c:v>
                </c:pt>
                <c:pt idx="18">
                  <c:v>107.6</c:v>
                </c:pt>
                <c:pt idx="19">
                  <c:v>104.2</c:v>
                </c:pt>
                <c:pt idx="20">
                  <c:v>103.3</c:v>
                </c:pt>
                <c:pt idx="21">
                  <c:v>99.7</c:v>
                </c:pt>
                <c:pt idx="22">
                  <c:v>109.5</c:v>
                </c:pt>
                <c:pt idx="23">
                  <c:v>94.9</c:v>
                </c:pt>
                <c:pt idx="24">
                  <c:v>100.7</c:v>
                </c:pt>
                <c:pt idx="25">
                  <c:v>95</c:v>
                </c:pt>
                <c:pt idx="26">
                  <c:v>102.1</c:v>
                </c:pt>
                <c:pt idx="27">
                  <c:v>100.6</c:v>
                </c:pt>
                <c:pt idx="28">
                  <c:v>97.3</c:v>
                </c:pt>
                <c:pt idx="29">
                  <c:v>95.9</c:v>
                </c:pt>
                <c:pt idx="30">
                  <c:v>95</c:v>
                </c:pt>
                <c:pt idx="31">
                  <c:v>87.9</c:v>
                </c:pt>
                <c:pt idx="32">
                  <c:v>88.9</c:v>
                </c:pt>
                <c:pt idx="33">
                  <c:v>93.4</c:v>
                </c:pt>
                <c:pt idx="34">
                  <c:v>93.1</c:v>
                </c:pt>
              </c:numCache>
            </c:numRef>
          </c:val>
          <c:smooth val="0"/>
          <c:extLst>
            <c:ext xmlns:c16="http://schemas.microsoft.com/office/drawing/2014/chart" uri="{C3380CC4-5D6E-409C-BE32-E72D297353CC}">
              <c16:uniqueId val="{00000003-CD87-44DC-9CF4-05ECA3B254F6}"/>
            </c:ext>
          </c:extLst>
        </c:ser>
        <c:ser>
          <c:idx val="5"/>
          <c:order val="5"/>
          <c:tx>
            <c:strRef>
              <c:f>Sheet1!$C$10</c:f>
              <c:strCache>
                <c:ptCount val="1"/>
                <c:pt idx="0">
                  <c:v>肺　　　炎　　　　　　</c:v>
                </c:pt>
              </c:strCache>
            </c:strRef>
          </c:tx>
          <c:spPr>
            <a:ln w="28575" cap="rnd">
              <a:solidFill>
                <a:srgbClr val="E16CEC"/>
              </a:solidFill>
              <a:round/>
            </a:ln>
            <a:effectLst/>
          </c:spPr>
          <c:marker>
            <c:symbol val="none"/>
          </c:marker>
          <c:cat>
            <c:numRef>
              <c:f>Sheet1!$D$4:$AL$4</c:f>
              <c:numCache>
                <c:formatCode>General</c:formatCode>
                <c:ptCount val="35"/>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numCache>
            </c:numRef>
          </c:cat>
          <c:val>
            <c:numRef>
              <c:f>Sheet1!$D$10:$AL$10</c:f>
              <c:numCache>
                <c:formatCode>General</c:formatCode>
                <c:ptCount val="35"/>
                <c:pt idx="0">
                  <c:v>69.2</c:v>
                </c:pt>
                <c:pt idx="1">
                  <c:v>57.4</c:v>
                </c:pt>
                <c:pt idx="2">
                  <c:v>33.200000000000003</c:v>
                </c:pt>
                <c:pt idx="3">
                  <c:v>36</c:v>
                </c:pt>
                <c:pt idx="4">
                  <c:v>31.1</c:v>
                </c:pt>
                <c:pt idx="5">
                  <c:v>24.9</c:v>
                </c:pt>
                <c:pt idx="6">
                  <c:v>27.4</c:v>
                </c:pt>
                <c:pt idx="7">
                  <c:v>36.700000000000003</c:v>
                </c:pt>
                <c:pt idx="8">
                  <c:v>44.3</c:v>
                </c:pt>
                <c:pt idx="9">
                  <c:v>75.8</c:v>
                </c:pt>
                <c:pt idx="10">
                  <c:v>87.4</c:v>
                </c:pt>
                <c:pt idx="11">
                  <c:v>97.5</c:v>
                </c:pt>
                <c:pt idx="12">
                  <c:v>91.3</c:v>
                </c:pt>
                <c:pt idx="13">
                  <c:v>97</c:v>
                </c:pt>
                <c:pt idx="14">
                  <c:v>103.7</c:v>
                </c:pt>
                <c:pt idx="15">
                  <c:v>106.3</c:v>
                </c:pt>
                <c:pt idx="16">
                  <c:v>121</c:v>
                </c:pt>
                <c:pt idx="17">
                  <c:v>125.2</c:v>
                </c:pt>
                <c:pt idx="18">
                  <c:v>123.5</c:v>
                </c:pt>
                <c:pt idx="19">
                  <c:v>122.2</c:v>
                </c:pt>
                <c:pt idx="20">
                  <c:v>121.1</c:v>
                </c:pt>
                <c:pt idx="21">
                  <c:v>95.4</c:v>
                </c:pt>
                <c:pt idx="22">
                  <c:v>103.6</c:v>
                </c:pt>
                <c:pt idx="23">
                  <c:v>95.2</c:v>
                </c:pt>
                <c:pt idx="24">
                  <c:v>79</c:v>
                </c:pt>
                <c:pt idx="25">
                  <c:v>86.1</c:v>
                </c:pt>
                <c:pt idx="26">
                  <c:v>83.8</c:v>
                </c:pt>
                <c:pt idx="27">
                  <c:v>84.5</c:v>
                </c:pt>
                <c:pt idx="28">
                  <c:v>61.6</c:v>
                </c:pt>
                <c:pt idx="29">
                  <c:v>56.9</c:v>
                </c:pt>
                <c:pt idx="30">
                  <c:v>60.1</c:v>
                </c:pt>
                <c:pt idx="31">
                  <c:v>53.7</c:v>
                </c:pt>
                <c:pt idx="32">
                  <c:v>46.3</c:v>
                </c:pt>
                <c:pt idx="33">
                  <c:v>52.9</c:v>
                </c:pt>
                <c:pt idx="34">
                  <c:v>47.1</c:v>
                </c:pt>
              </c:numCache>
            </c:numRef>
          </c:val>
          <c:smooth val="0"/>
          <c:extLst>
            <c:ext xmlns:c16="http://schemas.microsoft.com/office/drawing/2014/chart" uri="{C3380CC4-5D6E-409C-BE32-E72D297353CC}">
              <c16:uniqueId val="{00000004-CD87-44DC-9CF4-05ECA3B254F6}"/>
            </c:ext>
          </c:extLst>
        </c:ser>
        <c:ser>
          <c:idx val="9"/>
          <c:order val="9"/>
          <c:tx>
            <c:strRef>
              <c:f>Sheet1!$C$14</c:f>
              <c:strCache>
                <c:ptCount val="1"/>
                <c:pt idx="0">
                  <c:v>自　　　殺　　　　　　</c:v>
                </c:pt>
              </c:strCache>
            </c:strRef>
          </c:tx>
          <c:spPr>
            <a:ln w="28575" cap="rnd">
              <a:solidFill>
                <a:srgbClr val="2EA6CB"/>
              </a:solidFill>
              <a:round/>
            </a:ln>
            <a:effectLst/>
          </c:spPr>
          <c:marker>
            <c:symbol val="none"/>
          </c:marker>
          <c:cat>
            <c:numRef>
              <c:f>Sheet1!$D$4:$AL$4</c:f>
              <c:numCache>
                <c:formatCode>General</c:formatCode>
                <c:ptCount val="35"/>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numCache>
            </c:numRef>
          </c:cat>
          <c:val>
            <c:numRef>
              <c:f>Sheet1!$D$14:$AL$14</c:f>
              <c:numCache>
                <c:formatCode>General</c:formatCode>
                <c:ptCount val="35"/>
                <c:pt idx="0">
                  <c:v>14.6</c:v>
                </c:pt>
                <c:pt idx="1">
                  <c:v>20</c:v>
                </c:pt>
                <c:pt idx="2">
                  <c:v>29.7</c:v>
                </c:pt>
                <c:pt idx="3">
                  <c:v>20.9</c:v>
                </c:pt>
                <c:pt idx="4">
                  <c:v>19.399999999999999</c:v>
                </c:pt>
                <c:pt idx="5">
                  <c:v>13.3</c:v>
                </c:pt>
                <c:pt idx="6">
                  <c:v>19.8</c:v>
                </c:pt>
                <c:pt idx="7">
                  <c:v>20.3</c:v>
                </c:pt>
                <c:pt idx="8">
                  <c:v>19.600000000000001</c:v>
                </c:pt>
                <c:pt idx="9">
                  <c:v>16.100000000000001</c:v>
                </c:pt>
                <c:pt idx="10">
                  <c:v>15.6</c:v>
                </c:pt>
                <c:pt idx="11">
                  <c:v>22.7</c:v>
                </c:pt>
                <c:pt idx="12">
                  <c:v>18.8</c:v>
                </c:pt>
                <c:pt idx="13">
                  <c:v>20.7</c:v>
                </c:pt>
                <c:pt idx="14">
                  <c:v>22.3</c:v>
                </c:pt>
                <c:pt idx="15">
                  <c:v>19.7</c:v>
                </c:pt>
                <c:pt idx="16">
                  <c:v>20</c:v>
                </c:pt>
                <c:pt idx="17">
                  <c:v>22.1</c:v>
                </c:pt>
                <c:pt idx="18">
                  <c:v>22.9</c:v>
                </c:pt>
                <c:pt idx="19">
                  <c:v>20.2</c:v>
                </c:pt>
                <c:pt idx="20">
                  <c:v>20.7</c:v>
                </c:pt>
                <c:pt idx="21">
                  <c:v>21.7</c:v>
                </c:pt>
                <c:pt idx="22">
                  <c:v>24.3</c:v>
                </c:pt>
                <c:pt idx="23">
                  <c:v>17.5</c:v>
                </c:pt>
                <c:pt idx="24">
                  <c:v>18.8</c:v>
                </c:pt>
                <c:pt idx="25">
                  <c:v>17.399999999999999</c:v>
                </c:pt>
                <c:pt idx="26">
                  <c:v>16.2</c:v>
                </c:pt>
                <c:pt idx="27">
                  <c:v>16.2</c:v>
                </c:pt>
                <c:pt idx="28">
                  <c:v>15.6</c:v>
                </c:pt>
                <c:pt idx="29">
                  <c:v>15.7</c:v>
                </c:pt>
                <c:pt idx="30">
                  <c:v>14.9</c:v>
                </c:pt>
                <c:pt idx="31">
                  <c:v>15.9</c:v>
                </c:pt>
                <c:pt idx="32">
                  <c:v>15.2</c:v>
                </c:pt>
                <c:pt idx="33">
                  <c:v>15.1</c:v>
                </c:pt>
                <c:pt idx="34">
                  <c:v>19.100000000000001</c:v>
                </c:pt>
              </c:numCache>
            </c:numRef>
          </c:val>
          <c:smooth val="0"/>
          <c:extLst>
            <c:ext xmlns:c16="http://schemas.microsoft.com/office/drawing/2014/chart" uri="{C3380CC4-5D6E-409C-BE32-E72D297353CC}">
              <c16:uniqueId val="{00000005-CD87-44DC-9CF4-05ECA3B254F6}"/>
            </c:ext>
          </c:extLst>
        </c:ser>
        <c:dLbls>
          <c:showLegendKey val="0"/>
          <c:showVal val="0"/>
          <c:showCatName val="0"/>
          <c:showSerName val="0"/>
          <c:showPercent val="0"/>
          <c:showBubbleSize val="0"/>
        </c:dLbls>
        <c:smooth val="0"/>
        <c:axId val="154759648"/>
        <c:axId val="154760824"/>
        <c:extLst>
          <c:ext xmlns:c15="http://schemas.microsoft.com/office/drawing/2012/chart" uri="{02D57815-91ED-43cb-92C2-25804820EDAC}">
            <c15:filteredLineSeries>
              <c15:ser>
                <c:idx val="0"/>
                <c:order val="0"/>
                <c:tx>
                  <c:strRef>
                    <c:extLst>
                      <c:ext uri="{02D57815-91ED-43cb-92C2-25804820EDAC}">
                        <c15:formulaRef>
                          <c15:sqref>Sheet1!$C$5</c15:sqref>
                        </c15:formulaRef>
                      </c:ext>
                    </c:extLst>
                    <c:strCache>
                      <c:ptCount val="1"/>
                      <c:pt idx="0">
                        <c:v>死亡率</c:v>
                      </c:pt>
                    </c:strCache>
                  </c:strRef>
                </c:tx>
                <c:spPr>
                  <a:ln w="28575" cap="rnd">
                    <a:solidFill>
                      <a:schemeClr val="accent1"/>
                    </a:solidFill>
                    <a:round/>
                  </a:ln>
                  <a:effectLst/>
                </c:spPr>
                <c:marker>
                  <c:symbol val="none"/>
                </c:marker>
                <c:cat>
                  <c:numRef>
                    <c:extLst>
                      <c:ext uri="{02D57815-91ED-43cb-92C2-25804820EDAC}">
                        <c15:formulaRef>
                          <c15:sqref>Sheet1!$D$4:$AL$4</c15:sqref>
                        </c15:formulaRef>
                      </c:ext>
                    </c:extLst>
                    <c:numCache>
                      <c:formatCode>General</c:formatCode>
                      <c:ptCount val="35"/>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numCache>
                  </c:numRef>
                </c:cat>
                <c:val>
                  <c:numRef>
                    <c:extLst>
                      <c:ext uri="{02D57815-91ED-43cb-92C2-25804820EDAC}">
                        <c15:formulaRef>
                          <c15:sqref>Sheet1!$D$5:$AL$5</c15:sqref>
                        </c15:formulaRef>
                      </c:ext>
                    </c:extLst>
                    <c:numCache>
                      <c:formatCode>General</c:formatCode>
                      <c:ptCount val="35"/>
                      <c:pt idx="2">
                        <c:v>856.7</c:v>
                      </c:pt>
                      <c:pt idx="3">
                        <c:v>890.8</c:v>
                      </c:pt>
                      <c:pt idx="4">
                        <c:v>865.5</c:v>
                      </c:pt>
                      <c:pt idx="5">
                        <c:v>837.6</c:v>
                      </c:pt>
                      <c:pt idx="6">
                        <c:v>760.6</c:v>
                      </c:pt>
                      <c:pt idx="7">
                        <c:v>751.2</c:v>
                      </c:pt>
                      <c:pt idx="8">
                        <c:v>726.9</c:v>
                      </c:pt>
                      <c:pt idx="9">
                        <c:v>816.3</c:v>
                      </c:pt>
                      <c:pt idx="10">
                        <c:v>865.6</c:v>
                      </c:pt>
                      <c:pt idx="11">
                        <c:v>926.6</c:v>
                      </c:pt>
                      <c:pt idx="12">
                        <c:v>901.6</c:v>
                      </c:pt>
                      <c:pt idx="13">
                        <c:v>931.4</c:v>
                      </c:pt>
                      <c:pt idx="14">
                        <c:v>942.4</c:v>
                      </c:pt>
                      <c:pt idx="15">
                        <c:v>959.4</c:v>
                      </c:pt>
                      <c:pt idx="16">
                        <c:v>1020</c:v>
                      </c:pt>
                      <c:pt idx="17">
                        <c:v>1021</c:v>
                      </c:pt>
                      <c:pt idx="18">
                        <c:v>1043.8</c:v>
                      </c:pt>
                      <c:pt idx="19">
                        <c:v>1068.8</c:v>
                      </c:pt>
                      <c:pt idx="20">
                        <c:v>1072.5</c:v>
                      </c:pt>
                      <c:pt idx="21">
                        <c:v>1118.9000000000001</c:v>
                      </c:pt>
                      <c:pt idx="22">
                        <c:v>1148.8</c:v>
                      </c:pt>
                      <c:pt idx="23">
                        <c:v>1157.7</c:v>
                      </c:pt>
                      <c:pt idx="24">
                        <c:v>1175.9000000000001</c:v>
                      </c:pt>
                      <c:pt idx="25">
                        <c:v>1181</c:v>
                      </c:pt>
                      <c:pt idx="26">
                        <c:v>1196.0999999999999</c:v>
                      </c:pt>
                      <c:pt idx="27">
                        <c:v>1235.3</c:v>
                      </c:pt>
                      <c:pt idx="28">
                        <c:v>1240.3</c:v>
                      </c:pt>
                      <c:pt idx="29">
                        <c:v>1278.3</c:v>
                      </c:pt>
                      <c:pt idx="30">
                        <c:v>1285.5</c:v>
                      </c:pt>
                      <c:pt idx="31">
                        <c:v>1299.7</c:v>
                      </c:pt>
                      <c:pt idx="32">
                        <c:v>1325.7</c:v>
                      </c:pt>
                      <c:pt idx="33">
                        <c:v>1473</c:v>
                      </c:pt>
                      <c:pt idx="34">
                        <c:v>1500.3</c:v>
                      </c:pt>
                    </c:numCache>
                  </c:numRef>
                </c:val>
                <c:smooth val="0"/>
                <c:extLst>
                  <c:ext xmlns:c16="http://schemas.microsoft.com/office/drawing/2014/chart" uri="{C3380CC4-5D6E-409C-BE32-E72D297353CC}">
                    <c16:uniqueId val="{00000006-CD87-44DC-9CF4-05ECA3B254F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Sheet1!$C$11</c15:sqref>
                        </c15:formulaRef>
                      </c:ext>
                    </c:extLst>
                    <c:strCache>
                      <c:ptCount val="1"/>
                      <c:pt idx="0">
                        <c:v>誤嚥性肺炎　　　　　</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Sheet1!$D$4:$AL$4</c15:sqref>
                        </c15:formulaRef>
                      </c:ext>
                    </c:extLst>
                    <c:numCache>
                      <c:formatCode>General</c:formatCode>
                      <c:ptCount val="35"/>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numCache>
                  </c:numRef>
                </c:cat>
                <c:val>
                  <c:numRef>
                    <c:extLst xmlns:c15="http://schemas.microsoft.com/office/drawing/2012/chart">
                      <c:ext xmlns:c15="http://schemas.microsoft.com/office/drawing/2012/chart" uri="{02D57815-91ED-43cb-92C2-25804820EDAC}">
                        <c15:formulaRef>
                          <c15:sqref>Sheet1!$D$11:$AL$11</c15:sqref>
                        </c15:formulaRef>
                      </c:ext>
                    </c:extLst>
                    <c:numCache>
                      <c:formatCode>General</c:formatCode>
                      <c:ptCount val="35"/>
                      <c:pt idx="28">
                        <c:v>73.099999999999994</c:v>
                      </c:pt>
                      <c:pt idx="29">
                        <c:v>73.5</c:v>
                      </c:pt>
                      <c:pt idx="30">
                        <c:v>80.8</c:v>
                      </c:pt>
                      <c:pt idx="31">
                        <c:v>78.2</c:v>
                      </c:pt>
                      <c:pt idx="32">
                        <c:v>80.900000000000006</c:v>
                      </c:pt>
                      <c:pt idx="33">
                        <c:v>88.3</c:v>
                      </c:pt>
                      <c:pt idx="34">
                        <c:v>101.8</c:v>
                      </c:pt>
                    </c:numCache>
                  </c:numRef>
                </c:val>
                <c:smooth val="0"/>
                <c:extLst xmlns:c15="http://schemas.microsoft.com/office/drawing/2012/chart">
                  <c:ext xmlns:c16="http://schemas.microsoft.com/office/drawing/2014/chart" uri="{C3380CC4-5D6E-409C-BE32-E72D297353CC}">
                    <c16:uniqueId val="{00000007-CD87-44DC-9CF4-05ECA3B254F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Sheet1!$C$12</c15:sqref>
                        </c15:formulaRef>
                      </c:ext>
                    </c:extLst>
                    <c:strCache>
                      <c:ptCount val="1"/>
                      <c:pt idx="0">
                        <c:v>老　　　衰　　　　　　</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Sheet1!$D$4:$AL$4</c15:sqref>
                        </c15:formulaRef>
                      </c:ext>
                    </c:extLst>
                    <c:numCache>
                      <c:formatCode>General</c:formatCode>
                      <c:ptCount val="35"/>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numCache>
                  </c:numRef>
                </c:cat>
                <c:val>
                  <c:numRef>
                    <c:extLst xmlns:c15="http://schemas.microsoft.com/office/drawing/2012/chart">
                      <c:ext xmlns:c15="http://schemas.microsoft.com/office/drawing/2012/chart" uri="{02D57815-91ED-43cb-92C2-25804820EDAC}">
                        <c15:formulaRef>
                          <c15:sqref>Sheet1!$D$12:$AL$12</c15:sqref>
                        </c15:formulaRef>
                      </c:ext>
                    </c:extLst>
                    <c:numCache>
                      <c:formatCode>General</c:formatCode>
                      <c:ptCount val="35"/>
                      <c:pt idx="0">
                        <c:v>137.30000000000001</c:v>
                      </c:pt>
                      <c:pt idx="1">
                        <c:v>94.3</c:v>
                      </c:pt>
                      <c:pt idx="2">
                        <c:v>83.8</c:v>
                      </c:pt>
                      <c:pt idx="3">
                        <c:v>92.4</c:v>
                      </c:pt>
                      <c:pt idx="4">
                        <c:v>73.7</c:v>
                      </c:pt>
                      <c:pt idx="5">
                        <c:v>53.2</c:v>
                      </c:pt>
                      <c:pt idx="6">
                        <c:v>35.200000000000003</c:v>
                      </c:pt>
                      <c:pt idx="7">
                        <c:v>43.1</c:v>
                      </c:pt>
                      <c:pt idx="8">
                        <c:v>32.1</c:v>
                      </c:pt>
                      <c:pt idx="9">
                        <c:v>27.7</c:v>
                      </c:pt>
                      <c:pt idx="10">
                        <c:v>25.5</c:v>
                      </c:pt>
                      <c:pt idx="11">
                        <c:v>30.5</c:v>
                      </c:pt>
                      <c:pt idx="12">
                        <c:v>29.2</c:v>
                      </c:pt>
                      <c:pt idx="13">
                        <c:v>27.1</c:v>
                      </c:pt>
                      <c:pt idx="14">
                        <c:v>28</c:v>
                      </c:pt>
                      <c:pt idx="15">
                        <c:v>27.3</c:v>
                      </c:pt>
                      <c:pt idx="16">
                        <c:v>29.8</c:v>
                      </c:pt>
                      <c:pt idx="17">
                        <c:v>27.4</c:v>
                      </c:pt>
                      <c:pt idx="18">
                        <c:v>27.9</c:v>
                      </c:pt>
                      <c:pt idx="19">
                        <c:v>37.1</c:v>
                      </c:pt>
                      <c:pt idx="20">
                        <c:v>38.200000000000003</c:v>
                      </c:pt>
                      <c:pt idx="21">
                        <c:v>47.1</c:v>
                      </c:pt>
                      <c:pt idx="22">
                        <c:v>52</c:v>
                      </c:pt>
                      <c:pt idx="23">
                        <c:v>61.3</c:v>
                      </c:pt>
                      <c:pt idx="24">
                        <c:v>74.2</c:v>
                      </c:pt>
                      <c:pt idx="25">
                        <c:v>75.400000000000006</c:v>
                      </c:pt>
                      <c:pt idx="26">
                        <c:v>86.9</c:v>
                      </c:pt>
                      <c:pt idx="27">
                        <c:v>108.2</c:v>
                      </c:pt>
                      <c:pt idx="28">
                        <c:v>112.3</c:v>
                      </c:pt>
                      <c:pt idx="29">
                        <c:v>133.80000000000001</c:v>
                      </c:pt>
                      <c:pt idx="30">
                        <c:v>141.4</c:v>
                      </c:pt>
                      <c:pt idx="31">
                        <c:v>157.6</c:v>
                      </c:pt>
                      <c:pt idx="32">
                        <c:v>169.5</c:v>
                      </c:pt>
                      <c:pt idx="33">
                        <c:v>193.7</c:v>
                      </c:pt>
                      <c:pt idx="34">
                        <c:v>198.8</c:v>
                      </c:pt>
                    </c:numCache>
                  </c:numRef>
                </c:val>
                <c:smooth val="0"/>
                <c:extLst xmlns:c15="http://schemas.microsoft.com/office/drawing/2012/chart">
                  <c:ext xmlns:c16="http://schemas.microsoft.com/office/drawing/2014/chart" uri="{C3380CC4-5D6E-409C-BE32-E72D297353CC}">
                    <c16:uniqueId val="{00000008-CD87-44DC-9CF4-05ECA3B254F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Sheet1!$C$13</c15:sqref>
                        </c15:formulaRef>
                      </c:ext>
                    </c:extLst>
                    <c:strCache>
                      <c:ptCount val="1"/>
                      <c:pt idx="0">
                        <c:v>不慮の事故　　　　　　</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Sheet1!$D$4:$AL$4</c15:sqref>
                        </c15:formulaRef>
                      </c:ext>
                    </c:extLst>
                    <c:numCache>
                      <c:formatCode>General</c:formatCode>
                      <c:ptCount val="35"/>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numCache>
                  </c:numRef>
                </c:cat>
                <c:val>
                  <c:numRef>
                    <c:extLst xmlns:c15="http://schemas.microsoft.com/office/drawing/2012/chart">
                      <c:ext xmlns:c15="http://schemas.microsoft.com/office/drawing/2012/chart" uri="{02D57815-91ED-43cb-92C2-25804820EDAC}">
                        <c15:formulaRef>
                          <c15:sqref>Sheet1!$D$13:$AL$13</c15:sqref>
                        </c15:formulaRef>
                      </c:ext>
                    </c:extLst>
                    <c:numCache>
                      <c:formatCode>General</c:formatCode>
                      <c:ptCount val="35"/>
                      <c:pt idx="0">
                        <c:v>50.8</c:v>
                      </c:pt>
                      <c:pt idx="1">
                        <c:v>54.4</c:v>
                      </c:pt>
                      <c:pt idx="2">
                        <c:v>46.9</c:v>
                      </c:pt>
                      <c:pt idx="3">
                        <c:v>44.3</c:v>
                      </c:pt>
                      <c:pt idx="4">
                        <c:v>54.5</c:v>
                      </c:pt>
                      <c:pt idx="5">
                        <c:v>62.5</c:v>
                      </c:pt>
                      <c:pt idx="6">
                        <c:v>41.6</c:v>
                      </c:pt>
                      <c:pt idx="7">
                        <c:v>34.700000000000003</c:v>
                      </c:pt>
                      <c:pt idx="8">
                        <c:v>30.3</c:v>
                      </c:pt>
                      <c:pt idx="9">
                        <c:v>40.700000000000003</c:v>
                      </c:pt>
                      <c:pt idx="10">
                        <c:v>47.9</c:v>
                      </c:pt>
                      <c:pt idx="11">
                        <c:v>46.8</c:v>
                      </c:pt>
                      <c:pt idx="12">
                        <c:v>43.6</c:v>
                      </c:pt>
                      <c:pt idx="13">
                        <c:v>39.799999999999997</c:v>
                      </c:pt>
                      <c:pt idx="14">
                        <c:v>44.8</c:v>
                      </c:pt>
                      <c:pt idx="15">
                        <c:v>44</c:v>
                      </c:pt>
                      <c:pt idx="16">
                        <c:v>43</c:v>
                      </c:pt>
                      <c:pt idx="17">
                        <c:v>43.4</c:v>
                      </c:pt>
                      <c:pt idx="18">
                        <c:v>41.1</c:v>
                      </c:pt>
                      <c:pt idx="19">
                        <c:v>42.9</c:v>
                      </c:pt>
                      <c:pt idx="20">
                        <c:v>41.1</c:v>
                      </c:pt>
                      <c:pt idx="21">
                        <c:v>41.2</c:v>
                      </c:pt>
                      <c:pt idx="22">
                        <c:v>40.1</c:v>
                      </c:pt>
                      <c:pt idx="23">
                        <c:v>44.7</c:v>
                      </c:pt>
                      <c:pt idx="24">
                        <c:v>42.1</c:v>
                      </c:pt>
                      <c:pt idx="25">
                        <c:v>37</c:v>
                      </c:pt>
                      <c:pt idx="26">
                        <c:v>36.299999999999997</c:v>
                      </c:pt>
                      <c:pt idx="27">
                        <c:v>42.1</c:v>
                      </c:pt>
                      <c:pt idx="28">
                        <c:v>40.700000000000003</c:v>
                      </c:pt>
                      <c:pt idx="29">
                        <c:v>38</c:v>
                      </c:pt>
                      <c:pt idx="30">
                        <c:v>36.200000000000003</c:v>
                      </c:pt>
                      <c:pt idx="31">
                        <c:v>36.9</c:v>
                      </c:pt>
                      <c:pt idx="32">
                        <c:v>41.5</c:v>
                      </c:pt>
                      <c:pt idx="33">
                        <c:v>41.2</c:v>
                      </c:pt>
                      <c:pt idx="34">
                        <c:v>42</c:v>
                      </c:pt>
                    </c:numCache>
                  </c:numRef>
                </c:val>
                <c:smooth val="0"/>
                <c:extLst xmlns:c15="http://schemas.microsoft.com/office/drawing/2012/chart">
                  <c:ext xmlns:c16="http://schemas.microsoft.com/office/drawing/2014/chart" uri="{C3380CC4-5D6E-409C-BE32-E72D297353CC}">
                    <c16:uniqueId val="{00000009-CD87-44DC-9CF4-05ECA3B254F6}"/>
                  </c:ext>
                </c:extLst>
              </c15:ser>
            </c15:filteredLineSeries>
          </c:ext>
        </c:extLst>
      </c:lineChart>
      <c:catAx>
        <c:axId val="154759648"/>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54760824"/>
        <c:crosses val="autoZero"/>
        <c:auto val="1"/>
        <c:lblAlgn val="ctr"/>
        <c:lblOffset val="100"/>
        <c:noMultiLvlLbl val="0"/>
      </c:catAx>
      <c:valAx>
        <c:axId val="15476082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1547596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A4AD97-4594-4381-B65E-EA7194B73AE3}" type="datetimeFigureOut">
              <a:rPr kumimoji="1" lang="ja-JP" altLang="en-US" smtClean="0"/>
              <a:t>2026/1/30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3E4A3-800C-47AA-8889-25D0EA24C693}" type="slidenum">
              <a:rPr kumimoji="1" lang="ja-JP" altLang="en-US" smtClean="0"/>
              <a:t>‹#›</a:t>
            </a:fld>
            <a:endParaRPr kumimoji="1" lang="ja-JP" altLang="en-US"/>
          </a:p>
        </p:txBody>
      </p:sp>
    </p:spTree>
    <p:extLst>
      <p:ext uri="{BB962C8B-B14F-4D97-AF65-F5344CB8AC3E}">
        <p14:creationId xmlns:p14="http://schemas.microsoft.com/office/powerpoint/2010/main" val="8188814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指導上の留意点</a:t>
            </a:r>
            <a:r>
              <a:rPr kumimoji="1" lang="en-US" altLang="ja-JP" dirty="0"/>
              <a:t>】</a:t>
            </a:r>
          </a:p>
          <a:p>
            <a:r>
              <a:rPr kumimoji="1" lang="ja-JP" altLang="en-US" dirty="0"/>
              <a:t>家族にがんの治療中などの配慮が必要な児童の様子を確認する。また、がん博士クイズは</a:t>
            </a:r>
            <a:r>
              <a:rPr kumimoji="1" lang="ja-JP" altLang="en-US" dirty="0" err="1"/>
              <a:t>〇</a:t>
            </a:r>
            <a:r>
              <a:rPr kumimoji="1" lang="en-US" altLang="ja-JP" dirty="0"/>
              <a:t>×</a:t>
            </a:r>
            <a:r>
              <a:rPr kumimoji="1" lang="ja-JP" altLang="en-US" dirty="0"/>
              <a:t>を主体的に考えさせるよう配慮する。</a:t>
            </a:r>
            <a:endParaRPr kumimoji="1" lang="en-US" altLang="ja-JP" dirty="0"/>
          </a:p>
          <a:p>
            <a:endParaRPr kumimoji="1" lang="en-US" altLang="ja-JP" dirty="0"/>
          </a:p>
          <a:p>
            <a:r>
              <a:rPr kumimoji="1" lang="en-US" altLang="ja-JP" dirty="0"/>
              <a:t>【</a:t>
            </a:r>
            <a:r>
              <a:rPr kumimoji="1" lang="ja-JP" altLang="en-US" dirty="0"/>
              <a:t>ナレーション</a:t>
            </a:r>
            <a:r>
              <a:rPr kumimoji="1" lang="en-US" altLang="ja-JP" dirty="0"/>
              <a:t>】</a:t>
            </a:r>
          </a:p>
          <a:p>
            <a:r>
              <a:rPr kumimoji="1" lang="ja-JP" altLang="en-US" dirty="0"/>
              <a:t>・みなさんは、「がん」に対して、どんなイメージを持っていますか？今からソウキくんと一緒にがんについて勉強していきましょう。</a:t>
            </a:r>
            <a:endParaRPr kumimoji="1" lang="en-US" altLang="ja-JP" dirty="0"/>
          </a:p>
          <a:p>
            <a:r>
              <a:rPr kumimoji="1" lang="ja-JP" altLang="en-US" dirty="0"/>
              <a:t>・では、さっそくがん博士クイズに挑戦してもらいましょう。</a:t>
            </a:r>
            <a:endParaRPr kumimoji="1" lang="en-US" altLang="ja-JP" dirty="0"/>
          </a:p>
          <a:p>
            <a:r>
              <a:rPr kumimoji="1" lang="ja-JP" altLang="en-US" dirty="0"/>
              <a:t>・がん博士クイズ第</a:t>
            </a:r>
            <a:r>
              <a:rPr kumimoji="1" lang="en-US" altLang="ja-JP" dirty="0"/>
              <a:t>1</a:t>
            </a:r>
            <a:r>
              <a:rPr kumimoji="1" lang="ja-JP" altLang="en-US" dirty="0"/>
              <a:t>問、日本人の</a:t>
            </a:r>
            <a:r>
              <a:rPr kumimoji="1" lang="en-US" altLang="ja-JP" dirty="0"/>
              <a:t>5</a:t>
            </a:r>
            <a:r>
              <a:rPr kumimoji="1" lang="ja-JP" altLang="en-US" dirty="0"/>
              <a:t>人に</a:t>
            </a:r>
            <a:r>
              <a:rPr kumimoji="1" lang="en-US" altLang="ja-JP" dirty="0"/>
              <a:t>1</a:t>
            </a:r>
            <a:r>
              <a:rPr kumimoji="1" lang="ja-JP" altLang="en-US" dirty="0"/>
              <a:t>人はがんになる。〇か</a:t>
            </a:r>
            <a:r>
              <a:rPr kumimoji="1" lang="en-US" altLang="ja-JP" dirty="0"/>
              <a:t>×</a:t>
            </a:r>
            <a:r>
              <a:rPr kumimoji="1" lang="ja-JP" altLang="en-US" dirty="0"/>
              <a:t>か？</a:t>
            </a:r>
            <a:endParaRPr kumimoji="1" lang="en-US" altLang="ja-JP" dirty="0"/>
          </a:p>
          <a:p>
            <a:r>
              <a:rPr kumimoji="1" lang="ja-JP" altLang="en-US" dirty="0"/>
              <a:t>・プリントに答えを記入して、挙手してもらいます。</a:t>
            </a:r>
            <a:endParaRPr kumimoji="1" lang="en-US" altLang="ja-JP" dirty="0"/>
          </a:p>
          <a:p>
            <a:r>
              <a:rPr kumimoji="1" lang="ja-JP" altLang="en-US" dirty="0"/>
              <a:t>・正解は、</a:t>
            </a:r>
            <a:r>
              <a:rPr kumimoji="1" lang="en-US" altLang="ja-JP" dirty="0"/>
              <a:t>×</a:t>
            </a:r>
            <a:r>
              <a:rPr kumimoji="1" lang="ja-JP" altLang="en-US" dirty="0"/>
              <a:t>です。</a:t>
            </a:r>
            <a:endParaRPr kumimoji="1" lang="en-US" altLang="ja-JP" dirty="0"/>
          </a:p>
          <a:p>
            <a:r>
              <a:rPr kumimoji="1" lang="ja-JP" altLang="en-US" dirty="0"/>
              <a:t>・日本人の</a:t>
            </a:r>
            <a:r>
              <a:rPr kumimoji="1" lang="en-US" altLang="ja-JP" dirty="0"/>
              <a:t>2</a:t>
            </a:r>
            <a:r>
              <a:rPr kumimoji="1" lang="ja-JP" altLang="en-US" dirty="0"/>
              <a:t>人に</a:t>
            </a:r>
            <a:r>
              <a:rPr kumimoji="1" lang="en-US" altLang="ja-JP" dirty="0"/>
              <a:t>1</a:t>
            </a:r>
            <a:r>
              <a:rPr kumimoji="1" lang="ja-JP" altLang="en-US" dirty="0"/>
              <a:t>人はがんになります。だから、自分や家族はがんになるかもしれません。</a:t>
            </a:r>
            <a:endParaRPr kumimoji="1" lang="en-US" altLang="ja-JP" dirty="0"/>
          </a:p>
          <a:p>
            <a:r>
              <a:rPr kumimoji="1" lang="ja-JP" altLang="en-US" dirty="0"/>
              <a:t>・このクラスで考えれば、教室にいる半分の人が、がんになるかもしれないということですね。</a:t>
            </a:r>
            <a:endParaRPr kumimoji="1" lang="en-US" altLang="ja-JP" dirty="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1</a:t>
            </a:fld>
            <a:endParaRPr kumimoji="1" lang="ja-JP" altLang="en-US"/>
          </a:p>
        </p:txBody>
      </p:sp>
    </p:spTree>
    <p:extLst>
      <p:ext uri="{BB962C8B-B14F-4D97-AF65-F5344CB8AC3E}">
        <p14:creationId xmlns:p14="http://schemas.microsoft.com/office/powerpoint/2010/main" val="2169360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指導上の留意点</a:t>
            </a:r>
            <a:r>
              <a:rPr kumimoji="1" lang="en-US" altLang="ja-JP" dirty="0"/>
              <a:t>】</a:t>
            </a:r>
          </a:p>
          <a:p>
            <a:r>
              <a:rPr kumimoji="1" lang="ja-JP" altLang="en-US" dirty="0"/>
              <a:t>生活習慣以外の原因は、感染、放射線、化学物質、遺伝などがあり、日本人は感染による原因が多いという研究結果が報告されている</a:t>
            </a:r>
            <a:endParaRPr kumimoji="1" lang="en-US" altLang="ja-JP" dirty="0"/>
          </a:p>
          <a:p>
            <a:endParaRPr kumimoji="1" lang="en-US" altLang="ja-JP" dirty="0"/>
          </a:p>
          <a:p>
            <a:r>
              <a:rPr kumimoji="1" lang="en-US" altLang="ja-JP" dirty="0"/>
              <a:t>【</a:t>
            </a:r>
            <a:r>
              <a:rPr kumimoji="1" lang="ja-JP" altLang="en-US" dirty="0"/>
              <a:t>ナレーション</a:t>
            </a:r>
            <a:r>
              <a:rPr kumimoji="1" lang="en-US" altLang="ja-JP" dirty="0"/>
              <a:t>】</a:t>
            </a:r>
          </a:p>
          <a:p>
            <a:r>
              <a:rPr kumimoji="1" lang="ja-JP" altLang="en-US" dirty="0"/>
              <a:t>・では、次にがんになる原因について、見てみましょう。</a:t>
            </a:r>
            <a:endParaRPr kumimoji="1" lang="en-US" altLang="ja-JP" dirty="0"/>
          </a:p>
          <a:p>
            <a:r>
              <a:rPr kumimoji="1" lang="ja-JP" altLang="en-US" dirty="0"/>
              <a:t>・がんになる原因が</a:t>
            </a:r>
            <a:r>
              <a:rPr kumimoji="1" lang="en-US" altLang="ja-JP" dirty="0"/>
              <a:t>10</a:t>
            </a:r>
            <a:r>
              <a:rPr kumimoji="1" lang="ja-JP" altLang="en-US" dirty="0"/>
              <a:t>あると考えて、</a:t>
            </a:r>
            <a:endParaRPr kumimoji="1" lang="en-US" altLang="ja-JP" dirty="0"/>
          </a:p>
          <a:p>
            <a:r>
              <a:rPr kumimoji="1" lang="ja-JP" altLang="en-US" dirty="0"/>
              <a:t>・たばこの影響が</a:t>
            </a:r>
            <a:r>
              <a:rPr kumimoji="1" lang="en-US" altLang="ja-JP" dirty="0"/>
              <a:t>3</a:t>
            </a:r>
            <a:r>
              <a:rPr kumimoji="1" lang="ja-JP" altLang="en-US" dirty="0"/>
              <a:t>です。</a:t>
            </a:r>
            <a:endParaRPr kumimoji="1" lang="en-US" altLang="ja-JP" dirty="0"/>
          </a:p>
          <a:p>
            <a:r>
              <a:rPr kumimoji="1" lang="ja-JP" altLang="en-US" dirty="0"/>
              <a:t>・食事や運動などの影響が４といわれています。</a:t>
            </a:r>
            <a:endParaRPr kumimoji="1" lang="en-US" altLang="ja-JP" dirty="0"/>
          </a:p>
          <a:p>
            <a:r>
              <a:rPr kumimoji="1" lang="ja-JP" altLang="en-US" dirty="0"/>
              <a:t>・これらの、たばこや食事、運動などは生活習慣ですね。</a:t>
            </a:r>
            <a:endParaRPr kumimoji="1" lang="en-US" altLang="ja-JP" dirty="0"/>
          </a:p>
          <a:p>
            <a:r>
              <a:rPr kumimoji="1" lang="ja-JP" altLang="en-US" dirty="0"/>
              <a:t>・しかし、まだ、あと</a:t>
            </a:r>
            <a:r>
              <a:rPr kumimoji="1" lang="en-US" altLang="ja-JP" dirty="0"/>
              <a:t>3</a:t>
            </a:r>
            <a:r>
              <a:rPr kumimoji="1" lang="ja-JP" altLang="en-US" dirty="0"/>
              <a:t>の原因が残っていますね。それは何か分かりますか？</a:t>
            </a:r>
            <a:endParaRPr kumimoji="1" lang="en-US" altLang="ja-JP" dirty="0"/>
          </a:p>
          <a:p>
            <a:r>
              <a:rPr kumimoji="1" lang="ja-JP" altLang="en-US" dirty="0"/>
              <a:t>・それは、病原体や抵抗力や環境などです。たばこを吸わず、よい生活習慣を心がけて生活していても、がんになることがあるのです。</a:t>
            </a:r>
            <a:endParaRPr kumimoji="1" lang="en-US" altLang="ja-JP" dirty="0"/>
          </a:p>
          <a:p>
            <a:r>
              <a:rPr kumimoji="1" lang="ja-JP" altLang="en-US" dirty="0"/>
              <a:t>・がんそのものが人から人へうつることはありません。</a:t>
            </a:r>
            <a:endParaRPr kumimoji="1" lang="en-US" altLang="ja-JP" dirty="0"/>
          </a:p>
          <a:p>
            <a:r>
              <a:rPr kumimoji="1" lang="ja-JP" altLang="en-US" dirty="0"/>
              <a:t>・では、原因に合わせて、できることを考えてみよう。</a:t>
            </a:r>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10</a:t>
            </a:fld>
            <a:endParaRPr kumimoji="1" lang="ja-JP" altLang="en-US"/>
          </a:p>
        </p:txBody>
      </p:sp>
    </p:spTree>
    <p:extLst>
      <p:ext uri="{BB962C8B-B14F-4D97-AF65-F5344CB8AC3E}">
        <p14:creationId xmlns:p14="http://schemas.microsoft.com/office/powerpoint/2010/main" val="3915459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・がんを予防する方法は、よい生活習慣です。みなさん考えてみましょう。</a:t>
            </a:r>
            <a:endParaRPr kumimoji="1" lang="en-US" altLang="ja-JP" dirty="0"/>
          </a:p>
          <a:p>
            <a:r>
              <a:rPr kumimoji="1" lang="ja-JP" altLang="en-US" dirty="0"/>
              <a:t>・</a:t>
            </a:r>
            <a:r>
              <a:rPr kumimoji="1" lang="en-US" altLang="ja-JP" dirty="0"/>
              <a:t>3</a:t>
            </a:r>
            <a:r>
              <a:rPr kumimoji="1" lang="ja-JP" altLang="en-US" dirty="0"/>
              <a:t>年生の時からみなさんが勉強してきたことですが、よい生活習慣とは、食事、運動、休養・睡眠でしたね。</a:t>
            </a:r>
            <a:endParaRPr kumimoji="1" lang="en-US" altLang="ja-JP" dirty="0"/>
          </a:p>
          <a:p>
            <a:r>
              <a:rPr kumimoji="1" lang="ja-JP" altLang="en-US" dirty="0"/>
              <a:t>・食事は、栄養のバランスを考えて、取るようにしましょう。</a:t>
            </a:r>
            <a:endParaRPr kumimoji="1" lang="en-US" altLang="ja-JP" dirty="0"/>
          </a:p>
          <a:p>
            <a:r>
              <a:rPr kumimoji="1" lang="ja-JP" altLang="en-US" dirty="0"/>
              <a:t>・運動不足にならないように、適切な運動をするようにしましょう。</a:t>
            </a:r>
            <a:endParaRPr kumimoji="1" lang="en-US" altLang="ja-JP" dirty="0"/>
          </a:p>
          <a:p>
            <a:r>
              <a:rPr kumimoji="1" lang="ja-JP" altLang="en-US" dirty="0"/>
              <a:t>・</a:t>
            </a:r>
            <a:r>
              <a:rPr kumimoji="1" lang="en-US" altLang="ja-JP" dirty="0"/>
              <a:t>1</a:t>
            </a:r>
            <a:r>
              <a:rPr kumimoji="1" lang="ja-JP" altLang="en-US" dirty="0"/>
              <a:t>週間に</a:t>
            </a:r>
            <a:r>
              <a:rPr kumimoji="1" lang="en-US" altLang="ja-JP" dirty="0"/>
              <a:t>3</a:t>
            </a:r>
            <a:r>
              <a:rPr kumimoji="1" lang="ja-JP" altLang="en-US" dirty="0"/>
              <a:t>日くらいは、汗を流すくらいの運動をしましょう。</a:t>
            </a:r>
            <a:endParaRPr kumimoji="1" lang="en-US" altLang="ja-JP" dirty="0"/>
          </a:p>
          <a:p>
            <a:r>
              <a:rPr kumimoji="1" lang="ja-JP" altLang="en-US" dirty="0"/>
              <a:t>・そして、休養や睡眠をしっかり取りましょう。</a:t>
            </a:r>
            <a:endParaRPr kumimoji="1" lang="en-US" altLang="ja-JP" dirty="0"/>
          </a:p>
          <a:p>
            <a:r>
              <a:rPr kumimoji="1" lang="ja-JP" altLang="en-US" dirty="0"/>
              <a:t>・その他、たばこを吸うことやお酒の飲み過ぎも気を付けなければなりません。</a:t>
            </a:r>
            <a:endParaRPr kumimoji="1" lang="en-US" altLang="ja-JP" dirty="0"/>
          </a:p>
          <a:p>
            <a:r>
              <a:rPr kumimoji="1" lang="ja-JP" altLang="en-US" dirty="0"/>
              <a:t>・でも、よい生活習慣をしていても、がんを防げないことがあります。</a:t>
            </a:r>
            <a:endParaRPr kumimoji="1" lang="en-US" altLang="ja-JP" dirty="0"/>
          </a:p>
          <a:p>
            <a:r>
              <a:rPr kumimoji="1" lang="ja-JP" altLang="en-US" dirty="0"/>
              <a:t>・がんの原因のところでも学習しましたね。</a:t>
            </a:r>
            <a:endParaRPr kumimoji="1" lang="en-US" altLang="ja-JP" dirty="0"/>
          </a:p>
          <a:p>
            <a:r>
              <a:rPr kumimoji="1" lang="ja-JP" altLang="en-US" dirty="0"/>
              <a:t>・では、もし、がんになってしまったら、治せないのでしょうか。</a:t>
            </a:r>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11</a:t>
            </a:fld>
            <a:endParaRPr kumimoji="1" lang="ja-JP" altLang="en-US"/>
          </a:p>
        </p:txBody>
      </p:sp>
    </p:spTree>
    <p:extLst>
      <p:ext uri="{BB962C8B-B14F-4D97-AF65-F5344CB8AC3E}">
        <p14:creationId xmlns:p14="http://schemas.microsoft.com/office/powerpoint/2010/main" val="3528767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ナレーション</a:t>
            </a:r>
            <a:r>
              <a:rPr kumimoji="1" lang="en-US" altLang="ja-JP" dirty="0"/>
              <a:t>】</a:t>
            </a:r>
          </a:p>
          <a:p>
            <a:r>
              <a:rPr kumimoji="1" lang="ja-JP" altLang="en-US" dirty="0"/>
              <a:t>・がんから命を守るために大事なことが</a:t>
            </a:r>
            <a:r>
              <a:rPr kumimoji="1" lang="en-US" altLang="ja-JP" dirty="0"/>
              <a:t>2</a:t>
            </a:r>
            <a:r>
              <a:rPr kumimoji="1" lang="ja-JP" altLang="en-US" dirty="0"/>
              <a:t>つあります。</a:t>
            </a:r>
            <a:endParaRPr kumimoji="1" lang="en-US" altLang="ja-JP" dirty="0"/>
          </a:p>
          <a:p>
            <a:r>
              <a:rPr kumimoji="1" lang="ja-JP" altLang="en-US" dirty="0"/>
              <a:t>・がんを早く見つけることと、早く治療を開始することです。</a:t>
            </a:r>
            <a:endParaRPr kumimoji="1" lang="en-US" altLang="ja-JP" dirty="0"/>
          </a:p>
          <a:p>
            <a:r>
              <a:rPr kumimoji="1" lang="ja-JP" altLang="en-US" dirty="0"/>
              <a:t>・がんを早く見つけるための、がん検診は、まだ症状が出ていないときに受けるものです。</a:t>
            </a:r>
            <a:endParaRPr kumimoji="1" lang="en-US" altLang="ja-JP" dirty="0"/>
          </a:p>
          <a:p>
            <a:r>
              <a:rPr kumimoji="1" lang="ja-JP" altLang="en-US" dirty="0"/>
              <a:t>・写真のような「がん検診車」があり、がんになりやすい年齢の大人は検診を受けることができます。</a:t>
            </a:r>
            <a:endParaRPr kumimoji="1" lang="en-US" altLang="ja-JP" dirty="0"/>
          </a:p>
          <a:p>
            <a:r>
              <a:rPr kumimoji="1" lang="ja-JP" altLang="en-US" dirty="0"/>
              <a:t>・しかし、残念なことに香川県で、がん検診を受けた大人は２人に</a:t>
            </a:r>
            <a:r>
              <a:rPr kumimoji="1" lang="en-US" altLang="ja-JP" dirty="0"/>
              <a:t>1</a:t>
            </a:r>
            <a:r>
              <a:rPr kumimoji="1" lang="ja-JP" altLang="en-US" dirty="0"/>
              <a:t>人しかいませんでした。</a:t>
            </a:r>
            <a:endParaRPr kumimoji="1" lang="en-US" altLang="ja-JP" dirty="0"/>
          </a:p>
          <a:p>
            <a:r>
              <a:rPr kumimoji="1" lang="ja-JP" altLang="en-US" dirty="0"/>
              <a:t>・みなさんは、このことをどう思いますか？</a:t>
            </a:r>
            <a:endParaRPr kumimoji="1" lang="en-US" altLang="ja-JP" dirty="0"/>
          </a:p>
          <a:p>
            <a:r>
              <a:rPr kumimoji="1" lang="ja-JP" altLang="en-US" dirty="0"/>
              <a:t>・がんはできるだけ早く小さいうちかに見つけ、病院で治療をします。病院では、医師や薬剤師、看護師、放射線技師など多くの医療スタッフがチームを組んで治療をしています。新しい治療方法もどんどん開発され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12</a:t>
            </a:fld>
            <a:endParaRPr kumimoji="1" lang="ja-JP" altLang="en-US"/>
          </a:p>
        </p:txBody>
      </p:sp>
    </p:spTree>
    <p:extLst>
      <p:ext uri="{BB962C8B-B14F-4D97-AF65-F5344CB8AC3E}">
        <p14:creationId xmlns:p14="http://schemas.microsoft.com/office/powerpoint/2010/main" val="522102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指導上の留意点</a:t>
            </a:r>
            <a:r>
              <a:rPr kumimoji="1" lang="en-US" altLang="ja-JP" dirty="0"/>
              <a:t>】</a:t>
            </a:r>
          </a:p>
          <a:p>
            <a:r>
              <a:rPr kumimoji="1" lang="ja-JP" altLang="en-US" dirty="0"/>
              <a:t>登場人物の気持ちになることを促す。</a:t>
            </a:r>
            <a:endParaRPr kumimoji="1" lang="en-US" altLang="ja-JP" dirty="0"/>
          </a:p>
          <a:p>
            <a:endParaRPr kumimoji="1" lang="en-US" altLang="ja-JP" dirty="0"/>
          </a:p>
          <a:p>
            <a:r>
              <a:rPr kumimoji="1" lang="en-US" altLang="ja-JP" dirty="0"/>
              <a:t>【</a:t>
            </a:r>
            <a:r>
              <a:rPr kumimoji="1" lang="ja-JP" altLang="en-US" dirty="0"/>
              <a:t>ナレーション</a:t>
            </a:r>
            <a:r>
              <a:rPr kumimoji="1" lang="en-US" altLang="ja-JP" dirty="0"/>
              <a:t>】</a:t>
            </a:r>
          </a:p>
          <a:p>
            <a:r>
              <a:rPr kumimoji="1" lang="ja-JP" altLang="en-US" dirty="0"/>
              <a:t>・実際に肺がんになった人に話を聞いてみました。</a:t>
            </a:r>
            <a:endParaRPr kumimoji="1" lang="en-US" altLang="ja-JP" dirty="0"/>
          </a:p>
          <a:p>
            <a:r>
              <a:rPr kumimoji="1" lang="ja-JP" altLang="en-US" dirty="0"/>
              <a:t>・このお母さんは、集団検診で肺にかげが見つかりました。</a:t>
            </a:r>
            <a:endParaRPr kumimoji="1" lang="en-US" altLang="ja-JP" dirty="0"/>
          </a:p>
          <a:p>
            <a:r>
              <a:rPr kumimoji="1" lang="ja-JP" altLang="en-US" dirty="0"/>
              <a:t>・お母さんは、「もしがんだったらどうしよう。手術をすることになるのかなあ。」と不安でいっぱいでした。</a:t>
            </a:r>
            <a:endParaRPr kumimoji="1" lang="en-US" altLang="ja-JP" dirty="0"/>
          </a:p>
          <a:p>
            <a:r>
              <a:rPr kumimoji="1" lang="ja-JP" altLang="en-US" dirty="0"/>
              <a:t>・お医者さんに「右の肺に早期がんと思われる影があります。早く治療すると治る確率が高いです。」と言われました。</a:t>
            </a:r>
            <a:endParaRPr kumimoji="1" lang="en-US" altLang="ja-JP" dirty="0"/>
          </a:p>
          <a:p>
            <a:r>
              <a:rPr kumimoji="1" lang="ja-JP" altLang="en-US" dirty="0"/>
              <a:t>・お母さんはたばこを吸っていなかったのですが、肺がんになってしまったのです。</a:t>
            </a:r>
            <a:endParaRPr kumimoji="1" lang="en-US" altLang="ja-JP" dirty="0"/>
          </a:p>
          <a:p>
            <a:r>
              <a:rPr kumimoji="1" lang="ja-JP" altLang="en-US" dirty="0"/>
              <a:t>・お母さんは、先生の勧めに従って手術をすることを決めました。</a:t>
            </a:r>
            <a:endParaRPr kumimoji="1" lang="en-US" altLang="ja-JP" dirty="0"/>
          </a:p>
          <a:p>
            <a:r>
              <a:rPr kumimoji="1" lang="ja-JP" altLang="en-US" dirty="0"/>
              <a:t>・早期の小さいがんだったため、身体に負担のかからない手術で治療することができました。</a:t>
            </a:r>
            <a:endParaRPr kumimoji="1" lang="en-US" altLang="ja-JP" dirty="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13</a:t>
            </a:fld>
            <a:endParaRPr kumimoji="1" lang="ja-JP" altLang="en-US"/>
          </a:p>
        </p:txBody>
      </p:sp>
    </p:spTree>
    <p:extLst>
      <p:ext uri="{BB962C8B-B14F-4D97-AF65-F5344CB8AC3E}">
        <p14:creationId xmlns:p14="http://schemas.microsoft.com/office/powerpoint/2010/main" val="1758363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ナレーション</a:t>
            </a:r>
            <a:r>
              <a:rPr kumimoji="1" lang="en-US" altLang="ja-JP" dirty="0"/>
              <a:t>】</a:t>
            </a:r>
          </a:p>
          <a:p>
            <a:r>
              <a:rPr kumimoji="1" lang="ja-JP" altLang="en-US" dirty="0"/>
              <a:t>・お母さんは子どもと一緒に料理しながら、元気になった嬉しさを感じています。</a:t>
            </a:r>
            <a:endParaRPr kumimoji="1" lang="en-US" altLang="ja-JP" dirty="0"/>
          </a:p>
          <a:p>
            <a:r>
              <a:rPr kumimoji="1" lang="ja-JP" altLang="en-US" dirty="0"/>
              <a:t>・お母さんは、検診を受けて、がんが早期に発見できたことに感謝しています。</a:t>
            </a:r>
            <a:endParaRPr kumimoji="1" lang="en-US" altLang="ja-JP" dirty="0"/>
          </a:p>
          <a:p>
            <a:r>
              <a:rPr kumimoji="1" lang="ja-JP" altLang="en-US" dirty="0"/>
              <a:t>・お父さんは、家族や自分のためにもたばこを止めて、毎年検診を受けるようにしました。</a:t>
            </a:r>
            <a:endParaRPr kumimoji="1" lang="en-US" altLang="ja-JP" dirty="0"/>
          </a:p>
          <a:p>
            <a:r>
              <a:rPr kumimoji="1" lang="ja-JP" altLang="en-US" dirty="0"/>
              <a:t>・さあ、自分や家族が、がんで命をおとさないために、できることを考えよう。</a:t>
            </a:r>
            <a:endParaRPr kumimoji="1" lang="en-US" altLang="ja-JP" dirty="0"/>
          </a:p>
          <a:p>
            <a:r>
              <a:rPr kumimoji="1" lang="ja-JP" altLang="en-US" dirty="0"/>
              <a:t>・みなさんは、どんなことができますか？</a:t>
            </a:r>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14</a:t>
            </a:fld>
            <a:endParaRPr kumimoji="1" lang="ja-JP" altLang="en-US"/>
          </a:p>
        </p:txBody>
      </p:sp>
    </p:spTree>
    <p:extLst>
      <p:ext uri="{BB962C8B-B14F-4D97-AF65-F5344CB8AC3E}">
        <p14:creationId xmlns:p14="http://schemas.microsoft.com/office/powerpoint/2010/main" val="1382151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指導上の留意点</a:t>
            </a:r>
            <a:r>
              <a:rPr kumimoji="1" lang="en-US" altLang="ja-JP" dirty="0"/>
              <a:t>】</a:t>
            </a:r>
          </a:p>
          <a:p>
            <a:r>
              <a:rPr kumimoji="1" lang="ja-JP" altLang="en-US" dirty="0"/>
              <a:t>死亡の原因は様々な病気や事故などが考えられることを説明し、がんは</a:t>
            </a:r>
            <a:r>
              <a:rPr kumimoji="1" lang="en-US" altLang="ja-JP" dirty="0"/>
              <a:t>1</a:t>
            </a:r>
            <a:r>
              <a:rPr kumimoji="1" lang="ja-JP" altLang="en-US" dirty="0"/>
              <a:t>位かどうかを考えさせる。</a:t>
            </a:r>
            <a:endParaRPr kumimoji="1" lang="en-US" altLang="ja-JP" dirty="0"/>
          </a:p>
          <a:p>
            <a:endParaRPr kumimoji="1" lang="en-US" altLang="ja-JP" dirty="0"/>
          </a:p>
          <a:p>
            <a:r>
              <a:rPr kumimoji="1" lang="en-US" altLang="ja-JP" dirty="0"/>
              <a:t>【</a:t>
            </a:r>
            <a:r>
              <a:rPr kumimoji="1" lang="ja-JP" altLang="en-US" dirty="0"/>
              <a:t>ナレーション</a:t>
            </a:r>
            <a:r>
              <a:rPr kumimoji="1" lang="en-US" altLang="ja-JP" dirty="0"/>
              <a:t>】</a:t>
            </a:r>
          </a:p>
          <a:p>
            <a:r>
              <a:rPr kumimoji="1" lang="ja-JP" altLang="en-US" dirty="0"/>
              <a:t>・がん博士クイズ第</a:t>
            </a:r>
            <a:r>
              <a:rPr kumimoji="1" lang="en-US" altLang="ja-JP" dirty="0"/>
              <a:t>2</a:t>
            </a:r>
            <a:r>
              <a:rPr kumimoji="1" lang="ja-JP" altLang="en-US" dirty="0"/>
              <a:t>問、香川県の死亡原因の</a:t>
            </a:r>
            <a:r>
              <a:rPr kumimoji="1" lang="en-US" altLang="ja-JP" dirty="0"/>
              <a:t>1</a:t>
            </a:r>
            <a:r>
              <a:rPr kumimoji="1" lang="ja-JP" altLang="en-US" dirty="0"/>
              <a:t>位はがんである。〇か</a:t>
            </a:r>
            <a:r>
              <a:rPr kumimoji="1" lang="en-US" altLang="ja-JP" dirty="0"/>
              <a:t>×</a:t>
            </a:r>
            <a:r>
              <a:rPr kumimoji="1" lang="ja-JP" altLang="en-US" dirty="0"/>
              <a:t>か？</a:t>
            </a:r>
            <a:endParaRPr kumimoji="1" lang="en-US" altLang="ja-JP" dirty="0"/>
          </a:p>
          <a:p>
            <a:r>
              <a:rPr kumimoji="1" lang="ja-JP" altLang="en-US" dirty="0"/>
              <a:t>・死亡の原因はいろいろな病気や、残念なことですが交通事故もありますね。</a:t>
            </a:r>
            <a:endParaRPr kumimoji="1" lang="en-US" altLang="ja-JP" dirty="0"/>
          </a:p>
          <a:p>
            <a:r>
              <a:rPr kumimoji="1" lang="ja-JP" altLang="en-US" dirty="0"/>
              <a:t>・プリントに答えを記入して、挙手してもらいます。</a:t>
            </a:r>
            <a:endParaRPr kumimoji="1" lang="en-US" altLang="ja-JP" dirty="0"/>
          </a:p>
          <a:p>
            <a:r>
              <a:rPr kumimoji="1" lang="ja-JP" altLang="en-US" dirty="0"/>
              <a:t>・正解は、〇です。</a:t>
            </a:r>
            <a:endParaRPr kumimoji="1" lang="en-US" altLang="ja-JP" dirty="0"/>
          </a:p>
          <a:p>
            <a:r>
              <a:rPr kumimoji="1" lang="ja-JP" altLang="en-US" dirty="0"/>
              <a:t>・次のスライドで、香川県の死亡原因の変化をみてみましょう。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2</a:t>
            </a:fld>
            <a:endParaRPr kumimoji="1" lang="ja-JP" altLang="en-US"/>
          </a:p>
        </p:txBody>
      </p:sp>
    </p:spTree>
    <p:extLst>
      <p:ext uri="{BB962C8B-B14F-4D97-AF65-F5344CB8AC3E}">
        <p14:creationId xmlns:p14="http://schemas.microsoft.com/office/powerpoint/2010/main" val="1571408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指導上の留意点</a:t>
            </a:r>
            <a:r>
              <a:rPr kumimoji="1" lang="en-US" altLang="ja-JP" dirty="0"/>
              <a:t>】</a:t>
            </a:r>
          </a:p>
          <a:p>
            <a:r>
              <a:rPr kumimoji="1" lang="ja-JP" altLang="en-US" dirty="0"/>
              <a:t>がんが</a:t>
            </a:r>
            <a:r>
              <a:rPr kumimoji="1" lang="en-US" altLang="ja-JP" dirty="0"/>
              <a:t>1977</a:t>
            </a:r>
            <a:r>
              <a:rPr kumimoji="1" lang="ja-JP" altLang="en-US" dirty="0"/>
              <a:t>年から</a:t>
            </a:r>
            <a:r>
              <a:rPr kumimoji="1" lang="en-US" altLang="ja-JP" dirty="0"/>
              <a:t>1</a:t>
            </a:r>
            <a:r>
              <a:rPr kumimoji="1" lang="ja-JP" altLang="en-US" dirty="0"/>
              <a:t>位となり、その数が増えていることを確認する。</a:t>
            </a:r>
            <a:endParaRPr kumimoji="1" lang="en-US" altLang="ja-JP" dirty="0"/>
          </a:p>
          <a:p>
            <a:r>
              <a:rPr kumimoji="1" lang="en-US" altLang="ja-JP" dirty="0"/>
              <a:t>※</a:t>
            </a:r>
            <a:r>
              <a:rPr kumimoji="1" lang="ja-JP" altLang="en-US" dirty="0"/>
              <a:t>人口</a:t>
            </a:r>
            <a:r>
              <a:rPr kumimoji="1" lang="en-US" altLang="ja-JP" dirty="0"/>
              <a:t>10</a:t>
            </a:r>
            <a:r>
              <a:rPr kumimoji="1" lang="ja-JP" altLang="en-US" dirty="0"/>
              <a:t>万人対の死亡率。　死亡率は死亡者</a:t>
            </a:r>
            <a:r>
              <a:rPr kumimoji="1" lang="en-US" altLang="ja-JP" dirty="0"/>
              <a:t>(</a:t>
            </a:r>
            <a:r>
              <a:rPr kumimoji="1" lang="ja-JP" altLang="en-US" dirty="0"/>
              <a:t>人</a:t>
            </a:r>
            <a:r>
              <a:rPr kumimoji="1" lang="en-US" altLang="ja-JP" dirty="0"/>
              <a:t>)÷</a:t>
            </a:r>
            <a:r>
              <a:rPr kumimoji="1" lang="ja-JP" altLang="en-US" dirty="0"/>
              <a:t>人口</a:t>
            </a:r>
            <a:r>
              <a:rPr kumimoji="1" lang="en-US" altLang="ja-JP" dirty="0"/>
              <a:t>(</a:t>
            </a:r>
            <a:r>
              <a:rPr kumimoji="1" lang="ja-JP" altLang="en-US" dirty="0"/>
              <a:t>人</a:t>
            </a:r>
            <a:r>
              <a:rPr kumimoji="1" lang="en-US" altLang="ja-JP" dirty="0"/>
              <a:t>)</a:t>
            </a:r>
            <a:r>
              <a:rPr kumimoji="1" lang="ja-JP" altLang="en-US" dirty="0"/>
              <a:t>のため、単位なし。</a:t>
            </a:r>
            <a:endParaRPr kumimoji="1" lang="en-US" altLang="ja-JP" dirty="0"/>
          </a:p>
          <a:p>
            <a:endParaRPr kumimoji="1" lang="en-US" altLang="ja-JP" dirty="0"/>
          </a:p>
          <a:p>
            <a:r>
              <a:rPr kumimoji="1" lang="en-US" altLang="ja-JP" dirty="0"/>
              <a:t>【</a:t>
            </a:r>
            <a:r>
              <a:rPr kumimoji="1" lang="ja-JP" altLang="en-US" dirty="0"/>
              <a:t>ナレーション</a:t>
            </a:r>
            <a:r>
              <a:rPr kumimoji="1" lang="en-US" altLang="ja-JP" dirty="0"/>
              <a:t>】</a:t>
            </a:r>
          </a:p>
          <a:p>
            <a:r>
              <a:rPr kumimoji="1" lang="ja-JP" altLang="en-US" dirty="0"/>
              <a:t>・クイズの答えを確認しましょう。</a:t>
            </a:r>
            <a:endParaRPr kumimoji="1" lang="en-US" altLang="ja-JP" dirty="0"/>
          </a:p>
          <a:p>
            <a:r>
              <a:rPr kumimoji="1" lang="ja-JP" altLang="en-US" dirty="0"/>
              <a:t>・グラフの上から、がん</a:t>
            </a:r>
            <a:r>
              <a:rPr kumimoji="1" lang="en-US" altLang="ja-JP" dirty="0"/>
              <a:t>(</a:t>
            </a:r>
            <a:r>
              <a:rPr kumimoji="1" lang="ja-JP" altLang="en-US" dirty="0"/>
              <a:t>赤</a:t>
            </a:r>
            <a:r>
              <a:rPr kumimoji="1" lang="en-US" altLang="ja-JP" dirty="0"/>
              <a:t>)</a:t>
            </a:r>
            <a:r>
              <a:rPr kumimoji="1" lang="ja-JP" altLang="en-US" dirty="0" err="1"/>
              <a:t>、</a:t>
            </a:r>
            <a:r>
              <a:rPr kumimoji="1" lang="ja-JP" altLang="en-US" dirty="0"/>
              <a:t>心臓病</a:t>
            </a:r>
            <a:r>
              <a:rPr kumimoji="1" lang="en-US" altLang="ja-JP" dirty="0"/>
              <a:t>(</a:t>
            </a:r>
            <a:r>
              <a:rPr kumimoji="1" lang="ja-JP" altLang="en-US" dirty="0"/>
              <a:t>黄</a:t>
            </a:r>
            <a:r>
              <a:rPr kumimoji="1" lang="en-US" altLang="ja-JP" dirty="0"/>
              <a:t>)</a:t>
            </a:r>
            <a:r>
              <a:rPr kumimoji="1" lang="ja-JP" altLang="en-US" dirty="0" err="1"/>
              <a:t>、</a:t>
            </a:r>
            <a:r>
              <a:rPr kumimoji="1" lang="ja-JP" altLang="en-US" dirty="0"/>
              <a:t>脳卒中</a:t>
            </a:r>
            <a:r>
              <a:rPr kumimoji="1" lang="en-US" altLang="ja-JP" dirty="0"/>
              <a:t>(</a:t>
            </a:r>
            <a:r>
              <a:rPr kumimoji="1" lang="ja-JP" altLang="en-US" dirty="0"/>
              <a:t>紫</a:t>
            </a:r>
            <a:r>
              <a:rPr kumimoji="1" lang="en-US" altLang="ja-JP" dirty="0"/>
              <a:t>)</a:t>
            </a:r>
            <a:r>
              <a:rPr kumimoji="1" lang="ja-JP" altLang="en-US" dirty="0" err="1"/>
              <a:t>、</a:t>
            </a:r>
            <a:r>
              <a:rPr kumimoji="1" lang="ja-JP" altLang="en-US" dirty="0"/>
              <a:t>肺炎</a:t>
            </a:r>
            <a:r>
              <a:rPr kumimoji="1" lang="en-US" altLang="ja-JP" dirty="0"/>
              <a:t>(</a:t>
            </a:r>
            <a:r>
              <a:rPr kumimoji="1" lang="ja-JP" altLang="en-US" dirty="0"/>
              <a:t>ピンク</a:t>
            </a:r>
            <a:r>
              <a:rPr kumimoji="1" lang="en-US" altLang="ja-JP" dirty="0"/>
              <a:t>)</a:t>
            </a:r>
            <a:r>
              <a:rPr kumimoji="1" lang="ja-JP" altLang="en-US" dirty="0" err="1"/>
              <a:t>、</a:t>
            </a:r>
            <a:r>
              <a:rPr kumimoji="1" lang="ja-JP" altLang="en-US" dirty="0"/>
              <a:t>自殺</a:t>
            </a:r>
            <a:r>
              <a:rPr kumimoji="1" lang="en-US" altLang="ja-JP" dirty="0"/>
              <a:t>(</a:t>
            </a:r>
            <a:r>
              <a:rPr kumimoji="1" lang="ja-JP" altLang="en-US" dirty="0"/>
              <a:t>青</a:t>
            </a:r>
            <a:r>
              <a:rPr kumimoji="1" lang="en-US" altLang="ja-JP" dirty="0"/>
              <a:t>)</a:t>
            </a:r>
            <a:r>
              <a:rPr kumimoji="1" lang="ja-JP" altLang="en-US" dirty="0" err="1"/>
              <a:t>、</a:t>
            </a:r>
            <a:r>
              <a:rPr kumimoji="1" lang="ja-JP" altLang="en-US" dirty="0"/>
              <a:t>結核</a:t>
            </a:r>
            <a:r>
              <a:rPr kumimoji="1" lang="en-US" altLang="ja-JP" dirty="0"/>
              <a:t>(</a:t>
            </a:r>
            <a:r>
              <a:rPr kumimoji="1" lang="ja-JP" altLang="en-US" dirty="0"/>
              <a:t>緑</a:t>
            </a:r>
            <a:r>
              <a:rPr kumimoji="1" lang="en-US" altLang="ja-JP" dirty="0"/>
              <a:t>)</a:t>
            </a:r>
            <a:r>
              <a:rPr kumimoji="1" lang="ja-JP" altLang="en-US" dirty="0"/>
              <a:t>で、がんがトップです。</a:t>
            </a:r>
            <a:endParaRPr kumimoji="1" lang="en-US" altLang="ja-JP" dirty="0"/>
          </a:p>
          <a:p>
            <a:r>
              <a:rPr kumimoji="1" lang="ja-JP" altLang="en-US" dirty="0"/>
              <a:t>・よくみると、がんは</a:t>
            </a:r>
            <a:r>
              <a:rPr kumimoji="1" lang="en-US" altLang="ja-JP" dirty="0"/>
              <a:t>1977</a:t>
            </a:r>
            <a:r>
              <a:rPr kumimoji="1" lang="ja-JP" altLang="en-US" dirty="0"/>
              <a:t>年から脳卒中をぬいて、</a:t>
            </a:r>
            <a:r>
              <a:rPr kumimoji="1" lang="en-US" altLang="ja-JP" dirty="0"/>
              <a:t>1</a:t>
            </a:r>
            <a:r>
              <a:rPr kumimoji="1" lang="ja-JP" altLang="en-US" dirty="0"/>
              <a:t>位になっています。</a:t>
            </a:r>
            <a:endParaRPr kumimoji="1" lang="en-US" altLang="ja-JP" dirty="0"/>
          </a:p>
          <a:p>
            <a:r>
              <a:rPr kumimoji="1" lang="ja-JP" altLang="en-US" dirty="0"/>
              <a:t>・がんによる死亡は、このように増えているのが分かりますね。</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E3E4A3-800C-47AA-8889-25D0EA24C69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56103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指導上の留意点</a:t>
            </a:r>
            <a:r>
              <a:rPr kumimoji="1" lang="en-US" altLang="ja-JP" dirty="0"/>
              <a:t>】</a:t>
            </a:r>
          </a:p>
          <a:p>
            <a:r>
              <a:rPr kumimoji="1" lang="ja-JP" altLang="en-US" dirty="0"/>
              <a:t>がん細胞に関心を寄せるように説明する。</a:t>
            </a:r>
            <a:endParaRPr kumimoji="1" lang="en-US" altLang="ja-JP" dirty="0"/>
          </a:p>
          <a:p>
            <a:endParaRPr kumimoji="1" lang="en-US" altLang="ja-JP" dirty="0"/>
          </a:p>
          <a:p>
            <a:r>
              <a:rPr kumimoji="1" lang="en-US" altLang="ja-JP" dirty="0"/>
              <a:t>【</a:t>
            </a:r>
            <a:r>
              <a:rPr kumimoji="1" lang="ja-JP" altLang="en-US" dirty="0"/>
              <a:t>ナレーション</a:t>
            </a:r>
            <a:r>
              <a:rPr kumimoji="1" lang="en-US" altLang="ja-JP" dirty="0"/>
              <a:t>】</a:t>
            </a:r>
          </a:p>
          <a:p>
            <a:r>
              <a:rPr kumimoji="1" lang="ja-JP" altLang="en-US" dirty="0"/>
              <a:t>・では、</a:t>
            </a:r>
            <a:r>
              <a:rPr kumimoji="1" lang="en-US" altLang="ja-JP" dirty="0"/>
              <a:t>3</a:t>
            </a:r>
            <a:r>
              <a:rPr kumimoji="1" lang="ja-JP" altLang="en-US" dirty="0"/>
              <a:t>問目のがん博士クイズに挑戦してもらいましょう。</a:t>
            </a:r>
            <a:endParaRPr kumimoji="1" lang="en-US" altLang="ja-JP" dirty="0"/>
          </a:p>
          <a:p>
            <a:r>
              <a:rPr kumimoji="1" lang="ja-JP" altLang="en-US" dirty="0"/>
              <a:t>・がん博士クイズ第</a:t>
            </a:r>
            <a:r>
              <a:rPr kumimoji="1" lang="en-US" altLang="ja-JP" dirty="0"/>
              <a:t>3</a:t>
            </a:r>
            <a:r>
              <a:rPr kumimoji="1" lang="ja-JP" altLang="en-US" dirty="0"/>
              <a:t>問、がん細胞は、毎日作られている。〇か</a:t>
            </a:r>
            <a:r>
              <a:rPr kumimoji="1" lang="en-US" altLang="ja-JP" dirty="0"/>
              <a:t>×</a:t>
            </a:r>
            <a:r>
              <a:rPr kumimoji="1" lang="ja-JP" altLang="en-US" dirty="0"/>
              <a:t>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・プリントに答えを記入して、挙手してもらいます。</a:t>
            </a:r>
            <a:endParaRPr kumimoji="1" lang="en-US" altLang="ja-JP" dirty="0"/>
          </a:p>
          <a:p>
            <a:r>
              <a:rPr kumimoji="1" lang="ja-JP" altLang="en-US" dirty="0"/>
              <a:t>・正解は〇です。がん細胞は毎日作られています。</a:t>
            </a:r>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4</a:t>
            </a:fld>
            <a:endParaRPr kumimoji="1" lang="ja-JP" altLang="en-US"/>
          </a:p>
        </p:txBody>
      </p:sp>
    </p:spTree>
    <p:extLst>
      <p:ext uri="{BB962C8B-B14F-4D97-AF65-F5344CB8AC3E}">
        <p14:creationId xmlns:p14="http://schemas.microsoft.com/office/powerpoint/2010/main" val="292885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指導上の留意点</a:t>
            </a:r>
            <a:r>
              <a:rPr kumimoji="1" lang="en-US" altLang="ja-JP" dirty="0"/>
              <a:t>】</a:t>
            </a:r>
          </a:p>
          <a:p>
            <a:r>
              <a:rPr kumimoji="1" lang="ja-JP" altLang="en-US" dirty="0"/>
              <a:t>毎日がん細胞が生まれているため、だれでもがんに可能性があることを確認する。</a:t>
            </a:r>
            <a:endParaRPr kumimoji="1" lang="en-US" altLang="ja-JP" dirty="0"/>
          </a:p>
          <a:p>
            <a:r>
              <a:rPr kumimoji="1" lang="ja-JP" altLang="en-US" dirty="0"/>
              <a:t>体内でがん細胞が作られる数は、ひとつの研究結果であり、年齢などの要因により個体差がある。</a:t>
            </a:r>
            <a:endParaRPr kumimoji="1" lang="en-US" altLang="ja-JP" dirty="0"/>
          </a:p>
          <a:p>
            <a:endParaRPr kumimoji="1" lang="en-US" altLang="ja-JP" dirty="0"/>
          </a:p>
          <a:p>
            <a:r>
              <a:rPr kumimoji="1" lang="en-US" altLang="ja-JP" dirty="0"/>
              <a:t>【</a:t>
            </a:r>
            <a:r>
              <a:rPr kumimoji="1" lang="ja-JP" altLang="en-US" dirty="0"/>
              <a:t>ナレーション</a:t>
            </a:r>
            <a:r>
              <a:rPr kumimoji="1" lang="en-US" altLang="ja-JP" dirty="0"/>
              <a:t>】</a:t>
            </a:r>
          </a:p>
          <a:p>
            <a:r>
              <a:rPr kumimoji="1" lang="ja-JP" altLang="en-US" dirty="0"/>
              <a:t>・続けて難問クイズです。</a:t>
            </a:r>
            <a:endParaRPr kumimoji="1" lang="en-US" altLang="ja-JP" dirty="0"/>
          </a:p>
          <a:p>
            <a:r>
              <a:rPr kumimoji="1" lang="ja-JP" altLang="en-US" dirty="0"/>
              <a:t>・</a:t>
            </a:r>
            <a:r>
              <a:rPr kumimoji="1" lang="en-US" altLang="ja-JP" dirty="0"/>
              <a:t>1</a:t>
            </a:r>
            <a:r>
              <a:rPr kumimoji="1" lang="ja-JP" altLang="en-US" dirty="0"/>
              <a:t>日に身体の中で作られるがん細胞の数はどのくらいでしょう。</a:t>
            </a:r>
            <a:endParaRPr kumimoji="1" lang="en-US" altLang="ja-JP" dirty="0"/>
          </a:p>
          <a:p>
            <a:r>
              <a:rPr kumimoji="1" lang="ja-JP" altLang="en-US" dirty="0"/>
              <a:t>・①</a:t>
            </a:r>
            <a:r>
              <a:rPr kumimoji="1" lang="en-US" altLang="ja-JP" dirty="0"/>
              <a:t>1</a:t>
            </a:r>
            <a:r>
              <a:rPr kumimoji="1" lang="ja-JP" altLang="en-US" dirty="0"/>
              <a:t>個　②たくさん　の中から答えを選んで〇をつけてください。</a:t>
            </a:r>
            <a:endParaRPr kumimoji="1" lang="en-US" altLang="ja-JP" dirty="0"/>
          </a:p>
          <a:p>
            <a:r>
              <a:rPr kumimoji="1" lang="ja-JP" altLang="en-US" dirty="0"/>
              <a:t>・①の</a:t>
            </a:r>
            <a:r>
              <a:rPr kumimoji="1" lang="en-US" altLang="ja-JP" dirty="0"/>
              <a:t>1</a:t>
            </a:r>
            <a:r>
              <a:rPr kumimoji="1" lang="ja-JP" altLang="en-US" dirty="0"/>
              <a:t>個だと思う人は手を挙げてください。</a:t>
            </a:r>
            <a:endParaRPr kumimoji="1" lang="en-US" altLang="ja-JP" dirty="0"/>
          </a:p>
          <a:p>
            <a:r>
              <a:rPr kumimoji="1" lang="ja-JP" altLang="en-US" dirty="0"/>
              <a:t>・②のたくさんだと思う人は手を挙げてください。</a:t>
            </a:r>
            <a:endParaRPr kumimoji="1" lang="en-US" altLang="ja-JP" dirty="0"/>
          </a:p>
          <a:p>
            <a:r>
              <a:rPr kumimoji="1" lang="ja-JP" altLang="en-US" dirty="0"/>
              <a:t>・（〇番だと思う人が多いようですね。等、クラスの様子を言う。）</a:t>
            </a:r>
            <a:endParaRPr kumimoji="1" lang="en-US" altLang="ja-JP" dirty="0"/>
          </a:p>
          <a:p>
            <a:r>
              <a:rPr kumimoji="1" lang="ja-JP" altLang="en-US" dirty="0"/>
              <a:t>・正解は②たくさんです。どのくらいだと思いますか？考えてみよう。</a:t>
            </a:r>
            <a:endParaRPr kumimoji="1" lang="en-US" altLang="ja-JP" dirty="0"/>
          </a:p>
          <a:p>
            <a:r>
              <a:rPr kumimoji="1" lang="ja-JP" altLang="en-US" dirty="0"/>
              <a:t>・あるお医者さんの研究では、</a:t>
            </a:r>
            <a:r>
              <a:rPr kumimoji="1" lang="en-US" altLang="ja-JP" dirty="0"/>
              <a:t>1</a:t>
            </a:r>
            <a:r>
              <a:rPr kumimoji="1" lang="ja-JP" altLang="en-US" dirty="0"/>
              <a:t>日</a:t>
            </a:r>
            <a:r>
              <a:rPr kumimoji="1" lang="en-US" altLang="ja-JP" dirty="0"/>
              <a:t>5000</a:t>
            </a:r>
            <a:r>
              <a:rPr kumimoji="1" lang="ja-JP" altLang="en-US" dirty="0"/>
              <a:t>個くらい作られていると言われています。</a:t>
            </a:r>
            <a:endParaRPr kumimoji="1" lang="en-US" altLang="ja-JP" dirty="0"/>
          </a:p>
          <a:p>
            <a:r>
              <a:rPr kumimoji="1" lang="ja-JP" altLang="en-US" dirty="0"/>
              <a:t>・人間の身体は、どのくらいの数の細胞で作られていると思いますか？約</a:t>
            </a:r>
            <a:r>
              <a:rPr kumimoji="1" lang="en-US" altLang="ja-JP" dirty="0"/>
              <a:t>37</a:t>
            </a:r>
            <a:r>
              <a:rPr kumimoji="1" lang="ja-JP" altLang="en-US" dirty="0"/>
              <a:t>兆個の細胞で作られているのですよ。</a:t>
            </a:r>
            <a:endParaRPr kumimoji="1" lang="en-US" altLang="ja-JP" dirty="0"/>
          </a:p>
          <a:p>
            <a:r>
              <a:rPr kumimoji="1" lang="ja-JP" altLang="en-US" dirty="0"/>
              <a:t>・その中の</a:t>
            </a:r>
            <a:r>
              <a:rPr kumimoji="1" lang="en-US" altLang="ja-JP" dirty="0"/>
              <a:t>5000</a:t>
            </a:r>
            <a:r>
              <a:rPr kumimoji="1" lang="ja-JP" altLang="en-US" dirty="0"/>
              <a:t>個、ということです。</a:t>
            </a:r>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5</a:t>
            </a:fld>
            <a:endParaRPr kumimoji="1" lang="ja-JP" altLang="en-US"/>
          </a:p>
        </p:txBody>
      </p:sp>
    </p:spTree>
    <p:extLst>
      <p:ext uri="{BB962C8B-B14F-4D97-AF65-F5344CB8AC3E}">
        <p14:creationId xmlns:p14="http://schemas.microsoft.com/office/powerpoint/2010/main" val="207878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ナレーション</a:t>
            </a:r>
            <a:r>
              <a:rPr kumimoji="1" lang="en-US" altLang="ja-JP" dirty="0"/>
              <a:t>】</a:t>
            </a:r>
          </a:p>
          <a:p>
            <a:r>
              <a:rPr kumimoji="1" lang="ja-JP" altLang="en-US" dirty="0"/>
              <a:t>・がんができるまでを詳しく見ていきましょう。</a:t>
            </a:r>
            <a:endParaRPr kumimoji="1" lang="en-US" altLang="ja-JP" dirty="0"/>
          </a:p>
          <a:p>
            <a:r>
              <a:rPr kumimoji="1" lang="ja-JP" altLang="en-US" dirty="0"/>
              <a:t>・ここは、身体の中で細胞を作っているところです。</a:t>
            </a:r>
            <a:endParaRPr kumimoji="1" lang="en-US" altLang="ja-JP" dirty="0"/>
          </a:p>
          <a:p>
            <a:r>
              <a:rPr kumimoji="1" lang="ja-JP" altLang="en-US" dirty="0"/>
              <a:t>・人間の身体の中では、毎日たくさんの新しい細胞が作られています。</a:t>
            </a:r>
            <a:endParaRPr kumimoji="1" lang="en-US" altLang="ja-JP" dirty="0"/>
          </a:p>
          <a:p>
            <a:r>
              <a:rPr kumimoji="1" lang="ja-JP" altLang="en-US" dirty="0"/>
              <a:t>・普段は設計図通りに細胞が作られるのですが、時々設計図と違う細胞が作られることもあります。しかし、そのミスコピーされた細胞は、ナオスくんたちが修理してくれます。</a:t>
            </a:r>
            <a:endParaRPr kumimoji="1" lang="en-US" altLang="ja-JP" dirty="0"/>
          </a:p>
          <a:p>
            <a:r>
              <a:rPr kumimoji="1" lang="ja-JP" altLang="en-US" dirty="0"/>
              <a:t>・ナオスくんは、細胞の中にある「がんを抑える遺伝子」です。</a:t>
            </a:r>
            <a:endParaRPr kumimoji="1" lang="en-US" altLang="ja-JP" dirty="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6</a:t>
            </a:fld>
            <a:endParaRPr kumimoji="1" lang="ja-JP" altLang="en-US"/>
          </a:p>
        </p:txBody>
      </p:sp>
    </p:spTree>
    <p:extLst>
      <p:ext uri="{BB962C8B-B14F-4D97-AF65-F5344CB8AC3E}">
        <p14:creationId xmlns:p14="http://schemas.microsoft.com/office/powerpoint/2010/main" val="2424165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ナレーション</a:t>
            </a:r>
            <a:r>
              <a:rPr kumimoji="1" lang="en-US" altLang="ja-JP" dirty="0"/>
              <a:t>】</a:t>
            </a:r>
          </a:p>
          <a:p>
            <a:r>
              <a:rPr kumimoji="1" lang="ja-JP" altLang="en-US" dirty="0"/>
              <a:t>・それでもできてしまったがん細胞は、マモルくんたちが退治します。</a:t>
            </a:r>
            <a:endParaRPr kumimoji="1" lang="en-US" altLang="ja-JP" dirty="0"/>
          </a:p>
          <a:p>
            <a:r>
              <a:rPr kumimoji="1" lang="ja-JP" altLang="en-US" dirty="0"/>
              <a:t>・マモルくんたちは、がん細胞を見つけて攻撃し退治する免疫というしくみです。</a:t>
            </a:r>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7</a:t>
            </a:fld>
            <a:endParaRPr kumimoji="1" lang="ja-JP" altLang="en-US"/>
          </a:p>
        </p:txBody>
      </p:sp>
    </p:spTree>
    <p:extLst>
      <p:ext uri="{BB962C8B-B14F-4D97-AF65-F5344CB8AC3E}">
        <p14:creationId xmlns:p14="http://schemas.microsoft.com/office/powerpoint/2010/main" val="4292855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ナレーション</a:t>
            </a:r>
            <a:r>
              <a:rPr kumimoji="1" lang="en-US" altLang="ja-JP" dirty="0"/>
              <a:t>】</a:t>
            </a:r>
          </a:p>
          <a:p>
            <a:r>
              <a:rPr kumimoji="1" lang="ja-JP" altLang="en-US" dirty="0"/>
              <a:t>・しかし、マモルくんたちが退治できなかったがん細胞もあります。</a:t>
            </a:r>
            <a:endParaRPr kumimoji="1" lang="en-US" altLang="ja-JP" dirty="0"/>
          </a:p>
          <a:p>
            <a:endParaRPr kumimoji="1" lang="en-US" altLang="ja-JP" dirty="0"/>
          </a:p>
          <a:p>
            <a:r>
              <a:rPr kumimoji="1" lang="ja-JP" altLang="en-US" dirty="0"/>
              <a:t>（参考）</a:t>
            </a:r>
            <a:endParaRPr kumimoji="1" lang="en-US" altLang="ja-JP" dirty="0"/>
          </a:p>
          <a:p>
            <a:r>
              <a:rPr kumimoji="1" lang="ja-JP" altLang="en-US" dirty="0"/>
              <a:t>がん細胞を退治しているのは免疫細胞</a:t>
            </a:r>
            <a:r>
              <a:rPr kumimoji="1" lang="en-US" altLang="ja-JP" dirty="0"/>
              <a:t>(</a:t>
            </a:r>
            <a:r>
              <a:rPr kumimoji="1" lang="ja-JP" altLang="en-US" dirty="0"/>
              <a:t>リンパ球</a:t>
            </a:r>
            <a:r>
              <a:rPr kumimoji="1" lang="en-US" altLang="ja-JP" dirty="0"/>
              <a:t>)</a:t>
            </a:r>
            <a:r>
              <a:rPr kumimoji="1" lang="ja-JP" altLang="en-US" dirty="0"/>
              <a:t>です。免疫細胞は、まず自分の細胞かどうかを見極めます。自分の細胞でないと判断すると攻撃します。</a:t>
            </a:r>
            <a:endParaRPr kumimoji="1" lang="en-US" altLang="ja-JP" dirty="0"/>
          </a:p>
          <a:p>
            <a:r>
              <a:rPr kumimoji="1" lang="ja-JP" altLang="en-US" dirty="0"/>
              <a:t>がん細胞はもともと正常細胞から発生するので、その違いはごくわずかであるため「異物」と認識しにくい特徴があるといわれています。</a:t>
            </a:r>
            <a:endParaRPr kumimoji="1" lang="en-US" altLang="ja-JP" dirty="0"/>
          </a:p>
          <a:p>
            <a:r>
              <a:rPr kumimoji="1" lang="ja-JP" altLang="en-US" dirty="0"/>
              <a:t>よくない生活習慣の積み重ねによって、がん細胞が生まれる数が、それを排除する能力を上回りやすくなります。加齢による影響が強いということになります。</a:t>
            </a:r>
            <a:endParaRPr kumimoji="1" lang="en-US" altLang="ja-JP" dirty="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8</a:t>
            </a:fld>
            <a:endParaRPr kumimoji="1" lang="ja-JP" altLang="en-US"/>
          </a:p>
        </p:txBody>
      </p:sp>
    </p:spTree>
    <p:extLst>
      <p:ext uri="{BB962C8B-B14F-4D97-AF65-F5344CB8AC3E}">
        <p14:creationId xmlns:p14="http://schemas.microsoft.com/office/powerpoint/2010/main" val="1958692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ナレーション</a:t>
            </a:r>
            <a:r>
              <a:rPr kumimoji="1" lang="en-US" altLang="ja-JP" dirty="0"/>
              <a:t>】</a:t>
            </a:r>
          </a:p>
          <a:p>
            <a:r>
              <a:rPr kumimoji="1" lang="ja-JP" altLang="en-US" dirty="0"/>
              <a:t>・そして、それでも生き残ったがん細胞は、身体の栄養を奪いながら、長い時間をかけて増えていきます。</a:t>
            </a:r>
            <a:endParaRPr kumimoji="1" lang="en-US" altLang="ja-JP" dirty="0"/>
          </a:p>
          <a:p>
            <a:r>
              <a:rPr kumimoji="1" lang="ja-JP" altLang="en-US" dirty="0"/>
              <a:t>・がん細胞が増えてかたまりになると、もっと速いスピードで大きくなり、がんになるのです。</a:t>
            </a:r>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9</a:t>
            </a:fld>
            <a:endParaRPr kumimoji="1" lang="ja-JP" altLang="en-US"/>
          </a:p>
        </p:txBody>
      </p:sp>
    </p:spTree>
    <p:extLst>
      <p:ext uri="{BB962C8B-B14F-4D97-AF65-F5344CB8AC3E}">
        <p14:creationId xmlns:p14="http://schemas.microsoft.com/office/powerpoint/2010/main" val="319230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9AF7AFF-B005-44A2-BE84-8E4DC3A9CA41}" type="datetimeFigureOut">
              <a:rPr kumimoji="1" lang="ja-JP" altLang="en-US" smtClean="0"/>
              <a:t>2026/1/30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3573805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9AF7AFF-B005-44A2-BE84-8E4DC3A9CA41}" type="datetimeFigureOut">
              <a:rPr kumimoji="1" lang="ja-JP" altLang="en-US" smtClean="0"/>
              <a:t>2026/1/30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254226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9AF7AFF-B005-44A2-BE84-8E4DC3A9CA41}" type="datetimeFigureOut">
              <a:rPr kumimoji="1" lang="ja-JP" altLang="en-US" smtClean="0"/>
              <a:t>2026/1/30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265550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9AF7AFF-B005-44A2-BE84-8E4DC3A9CA41}" type="datetimeFigureOut">
              <a:rPr kumimoji="1" lang="ja-JP" altLang="en-US" smtClean="0"/>
              <a:t>2026/1/30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142972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9AF7AFF-B005-44A2-BE84-8E4DC3A9CA41}" type="datetimeFigureOut">
              <a:rPr kumimoji="1" lang="ja-JP" altLang="en-US" smtClean="0"/>
              <a:t>2026/1/30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6053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9AF7AFF-B005-44A2-BE84-8E4DC3A9CA41}" type="datetimeFigureOut">
              <a:rPr kumimoji="1" lang="ja-JP" altLang="en-US" smtClean="0"/>
              <a:t>2026/1/30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395246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9AF7AFF-B005-44A2-BE84-8E4DC3A9CA41}" type="datetimeFigureOut">
              <a:rPr kumimoji="1" lang="ja-JP" altLang="en-US" smtClean="0"/>
              <a:t>2026/1/30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2572629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9AF7AFF-B005-44A2-BE84-8E4DC3A9CA41}" type="datetimeFigureOut">
              <a:rPr kumimoji="1" lang="ja-JP" altLang="en-US" smtClean="0"/>
              <a:t>2026/1/30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2709213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9AF7AFF-B005-44A2-BE84-8E4DC3A9CA41}" type="datetimeFigureOut">
              <a:rPr kumimoji="1" lang="ja-JP" altLang="en-US" smtClean="0"/>
              <a:t>2026/1/30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1373021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9AF7AFF-B005-44A2-BE84-8E4DC3A9CA41}" type="datetimeFigureOut">
              <a:rPr kumimoji="1" lang="ja-JP" altLang="en-US" smtClean="0"/>
              <a:t>2026/1/30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39336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9AF7AFF-B005-44A2-BE84-8E4DC3A9CA41}" type="datetimeFigureOut">
              <a:rPr kumimoji="1" lang="ja-JP" altLang="en-US" smtClean="0"/>
              <a:t>2026/1/30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1222386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F7AFF-B005-44A2-BE84-8E4DC3A9CA41}" type="datetimeFigureOut">
              <a:rPr kumimoji="1" lang="ja-JP" altLang="en-US" smtClean="0"/>
              <a:t>2026/1/30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373206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pic>
        <p:nvPicPr>
          <p:cNvPr id="7" name="図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4146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図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図 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図 8"/>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915816" y="4703415"/>
            <a:ext cx="723900" cy="885825"/>
          </a:xfrm>
          <a:prstGeom prst="rect">
            <a:avLst/>
          </a:prstGeom>
        </p:spPr>
      </p:pic>
      <p:pic>
        <p:nvPicPr>
          <p:cNvPr id="10" name="図 9"/>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020272" y="4869160"/>
            <a:ext cx="771525" cy="762000"/>
          </a:xfrm>
          <a:prstGeom prst="rect">
            <a:avLst/>
          </a:prstGeom>
        </p:spPr>
      </p:pic>
    </p:spTree>
    <p:extLst>
      <p:ext uri="{BB962C8B-B14F-4D97-AF65-F5344CB8AC3E}">
        <p14:creationId xmlns:p14="http://schemas.microsoft.com/office/powerpoint/2010/main" val="342638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3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0"/>
                            </p:stCondLst>
                            <p:childTnLst>
                              <p:par>
                                <p:cTn id="25" presetID="42" presetClass="path" presetSubtype="0" accel="50000" decel="50000" fill="hold" nodeType="afterEffect">
                                  <p:stCondLst>
                                    <p:cond delay="0"/>
                                  </p:stCondLst>
                                  <p:childTnLst>
                                    <p:animMotion origin="layout" path="M 3.05556E-6 -2.96296E-6 L -0.00018 0.06459 " pathEditMode="relative" rAng="0" ptsTypes="AA">
                                      <p:cBhvr>
                                        <p:cTn id="26" dur="1000" fill="hold"/>
                                        <p:tgtEl>
                                          <p:spTgt spid="9"/>
                                        </p:tgtEl>
                                        <p:attrNameLst>
                                          <p:attrName>ppt_x</p:attrName>
                                          <p:attrName>ppt_y</p:attrName>
                                        </p:attrNameLst>
                                      </p:cBhvr>
                                      <p:rCtr x="-17" y="3218"/>
                                    </p:animMotion>
                                  </p:childTnLst>
                                </p:cTn>
                              </p:par>
                              <p:par>
                                <p:cTn id="27" presetID="42" presetClass="path" presetSubtype="0" accel="50000" decel="50000" fill="hold" nodeType="withEffect">
                                  <p:stCondLst>
                                    <p:cond delay="0"/>
                                  </p:stCondLst>
                                  <p:childTnLst>
                                    <p:animMotion origin="layout" path="M 4.16667E-6 7.40741E-7 L 4.16667E-6 0.0706 " pathEditMode="relative" rAng="0" ptsTypes="AA">
                                      <p:cBhvr>
                                        <p:cTn id="28" dur="1000" fill="hold"/>
                                        <p:tgtEl>
                                          <p:spTgt spid="10"/>
                                        </p:tgtEl>
                                        <p:attrNameLst>
                                          <p:attrName>ppt_x</p:attrName>
                                          <p:attrName>ppt_y</p:attrName>
                                        </p:attrNameLst>
                                      </p:cBhvr>
                                      <p:rCtr x="0" y="3519"/>
                                    </p:animMotion>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6" name="グループ化 5">
            <a:extLst>
              <a:ext uri="{FF2B5EF4-FFF2-40B4-BE49-F238E27FC236}">
                <a16:creationId xmlns:a16="http://schemas.microsoft.com/office/drawing/2014/main" id="{266E0BCA-F738-34B5-EC08-E2AD05CBD2C8}"/>
              </a:ext>
            </a:extLst>
          </p:cNvPr>
          <p:cNvGrpSpPr/>
          <p:nvPr/>
        </p:nvGrpSpPr>
        <p:grpSpPr>
          <a:xfrm>
            <a:off x="0" y="0"/>
            <a:ext cx="9144000" cy="6858000"/>
            <a:chOff x="0" y="0"/>
            <a:chExt cx="9144000" cy="6858000"/>
          </a:xfrm>
        </p:grpSpPr>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テキスト ボックス 4">
              <a:extLst>
                <a:ext uri="{FF2B5EF4-FFF2-40B4-BE49-F238E27FC236}">
                  <a16:creationId xmlns:a16="http://schemas.microsoft.com/office/drawing/2014/main" id="{D0066C7B-7767-3455-A11F-41751B3C8635}"/>
                </a:ext>
              </a:extLst>
            </p:cNvPr>
            <p:cNvSpPr txBox="1"/>
            <p:nvPr/>
          </p:nvSpPr>
          <p:spPr>
            <a:xfrm>
              <a:off x="6444208" y="2204864"/>
              <a:ext cx="2016224" cy="492443"/>
            </a:xfrm>
            <a:prstGeom prst="rect">
              <a:avLst/>
            </a:prstGeom>
            <a:noFill/>
          </p:spPr>
          <p:txBody>
            <a:bodyPr wrap="square" rtlCol="0">
              <a:spAutoFit/>
            </a:bodyPr>
            <a:lstStyle/>
            <a:p>
              <a:r>
                <a:rPr lang="ja-JP" altLang="en-US" sz="2600" b="1" spc="-100" dirty="0">
                  <a:latin typeface="EPSON 太丸ゴシック体Ｂ" panose="020F0709000000000000" pitchFamily="49" charset="-128"/>
                  <a:ea typeface="EPSON 太丸ゴシック体Ｂ" panose="020F0709000000000000" pitchFamily="49" charset="-128"/>
                </a:rPr>
                <a:t>しっかりと</a:t>
              </a:r>
              <a:endParaRPr kumimoji="1" lang="ja-JP" altLang="en-US" sz="2600" b="1" spc="-100" dirty="0">
                <a:latin typeface="EPSON 太丸ゴシック体Ｂ" panose="020F0709000000000000" pitchFamily="49" charset="-128"/>
                <a:ea typeface="EPSON 太丸ゴシック体Ｂ" panose="020F0709000000000000" pitchFamily="49" charset="-128"/>
              </a:endParaRPr>
            </a:p>
          </p:txBody>
        </p:sp>
      </p:grpSp>
    </p:spTree>
    <p:extLst>
      <p:ext uri="{BB962C8B-B14F-4D97-AF65-F5344CB8AC3E}">
        <p14:creationId xmlns:p14="http://schemas.microsoft.com/office/powerpoint/2010/main" val="123061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テキスト ボックス 4"/>
          <p:cNvSpPr txBox="1"/>
          <p:nvPr/>
        </p:nvSpPr>
        <p:spPr>
          <a:xfrm>
            <a:off x="647564" y="5445224"/>
            <a:ext cx="8028892" cy="1095335"/>
          </a:xfrm>
          <a:prstGeom prst="roundRect">
            <a:avLst/>
          </a:prstGeom>
          <a:gradFill flip="none" rotWithShape="1">
            <a:gsLst>
              <a:gs pos="0">
                <a:srgbClr val="E7194D"/>
              </a:gs>
              <a:gs pos="97191">
                <a:srgbClr val="F19DB7"/>
              </a:gs>
              <a:gs pos="74000">
                <a:srgbClr val="ED82A3"/>
              </a:gs>
            </a:gsLst>
            <a:lin ang="16200000" scaled="1"/>
            <a:tileRect/>
          </a:gradFill>
        </p:spPr>
        <p:style>
          <a:lnRef idx="3">
            <a:schemeClr val="lt1"/>
          </a:lnRef>
          <a:fillRef idx="1">
            <a:schemeClr val="accent2"/>
          </a:fillRef>
          <a:effectRef idx="1">
            <a:schemeClr val="accent2"/>
          </a:effectRef>
          <a:fontRef idx="minor">
            <a:schemeClr val="lt1"/>
          </a:fontRef>
        </p:style>
        <p:txBody>
          <a:bodyPr wrap="square" tIns="0" rtlCol="0">
            <a:spAutoFit/>
          </a:bodyPr>
          <a:lstStyle/>
          <a:p>
            <a:r>
              <a:rPr kumimoji="1" lang="ja-JP" altLang="en-US" sz="3200" baseline="-25000" dirty="0"/>
              <a:t>　　　　　　　　　　　　　　</a:t>
            </a:r>
            <a:r>
              <a:rPr kumimoji="1" lang="ja-JP" altLang="en-US" sz="3200" baseline="-25000" dirty="0">
                <a:latin typeface="UD デジタル 教科書体 NK-R" panose="02020400000000000000" pitchFamily="18" charset="-128"/>
                <a:ea typeface="UD デジタル 教科書体 NK-R" panose="02020400000000000000" pitchFamily="18" charset="-128"/>
              </a:rPr>
              <a:t>　</a:t>
            </a:r>
            <a:r>
              <a:rPr kumimoji="1" lang="ja-JP" altLang="en-US" sz="2800" baseline="-25000" dirty="0" err="1">
                <a:latin typeface="UD デジタル 教科書体 NK-R" panose="02020400000000000000" pitchFamily="18" charset="-128"/>
                <a:ea typeface="UD デジタル 教科書体 NK-R" panose="02020400000000000000" pitchFamily="18" charset="-128"/>
              </a:rPr>
              <a:t>けん</a:t>
            </a:r>
            <a:r>
              <a:rPr kumimoji="1" lang="ja-JP" altLang="en-US" sz="2800" baseline="-25000" dirty="0">
                <a:latin typeface="UD デジタル 教科書体 NK-R" panose="02020400000000000000" pitchFamily="18" charset="-128"/>
                <a:ea typeface="UD デジタル 教科書体 NK-R" panose="02020400000000000000" pitchFamily="18" charset="-128"/>
              </a:rPr>
              <a:t>しん</a:t>
            </a:r>
            <a:endParaRPr kumimoji="1" lang="en-US" altLang="ja-JP" sz="2800" baseline="-25000" dirty="0">
              <a:latin typeface="UD デジタル 教科書体 NK-R" panose="02020400000000000000" pitchFamily="18" charset="-128"/>
              <a:ea typeface="UD デジタル 教科書体 NK-R" panose="02020400000000000000" pitchFamily="18" charset="-128"/>
            </a:endParaRPr>
          </a:p>
          <a:p>
            <a:r>
              <a:rPr kumimoji="1" lang="ja-JP" altLang="en-US" sz="3200" dirty="0">
                <a:latin typeface="UD デジタル 教科書体 NK-R" panose="02020400000000000000" pitchFamily="18" charset="-128"/>
                <a:ea typeface="UD デジタル 教科書体 NK-R" panose="02020400000000000000" pitchFamily="18" charset="-128"/>
              </a:rPr>
              <a:t>香川県で、がん検診を受けたのは</a:t>
            </a:r>
            <a:r>
              <a:rPr kumimoji="1" lang="en-US" altLang="ja-JP" sz="4000" dirty="0">
                <a:latin typeface="UD デジタル 教科書体 NK-R" panose="02020400000000000000" pitchFamily="18" charset="-128"/>
                <a:ea typeface="UD デジタル 教科書体 NK-R" panose="02020400000000000000" pitchFamily="18" charset="-128"/>
              </a:rPr>
              <a:t>2</a:t>
            </a:r>
            <a:r>
              <a:rPr kumimoji="1" lang="ja-JP" altLang="en-US" sz="3200" dirty="0">
                <a:latin typeface="UD デジタル 教科書体 NK-R" panose="02020400000000000000" pitchFamily="18" charset="-128"/>
                <a:ea typeface="UD デジタル 教科書体 NK-R" panose="02020400000000000000" pitchFamily="18" charset="-128"/>
              </a:rPr>
              <a:t>人に</a:t>
            </a:r>
            <a:r>
              <a:rPr kumimoji="1" lang="en-US" altLang="ja-JP" sz="4000" dirty="0">
                <a:latin typeface="UD デジタル 教科書体 NK-R" panose="02020400000000000000" pitchFamily="18" charset="-128"/>
                <a:ea typeface="UD デジタル 教科書体 NK-R" panose="02020400000000000000" pitchFamily="18" charset="-128"/>
              </a:rPr>
              <a:t>1</a:t>
            </a:r>
            <a:r>
              <a:rPr kumimoji="1" lang="ja-JP" altLang="en-US" sz="3200" dirty="0">
                <a:latin typeface="UD デジタル 教科書体 NK-R" panose="02020400000000000000" pitchFamily="18" charset="-128"/>
                <a:ea typeface="UD デジタル 教科書体 NK-R" panose="02020400000000000000" pitchFamily="18" charset="-128"/>
              </a:rPr>
              <a:t>人</a:t>
            </a:r>
          </a:p>
        </p:txBody>
      </p:sp>
    </p:spTree>
    <p:extLst>
      <p:ext uri="{BB962C8B-B14F-4D97-AF65-F5344CB8AC3E}">
        <p14:creationId xmlns:p14="http://schemas.microsoft.com/office/powerpoint/2010/main" val="308944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368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図 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図 5"/>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303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childTnLst>
                          </p:cTn>
                        </p:par>
                        <p:par>
                          <p:cTn id="13" fill="hold">
                            <p:stCondLst>
                              <p:cond delay="750"/>
                            </p:stCondLst>
                            <p:childTnLst>
                              <p:par>
                                <p:cTn id="14" presetID="2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75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781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21B2EC"/>
            </a:gs>
            <a:gs pos="16000">
              <a:srgbClr val="25B4EB"/>
            </a:gs>
            <a:gs pos="32000">
              <a:srgbClr val="FFFFFF"/>
            </a:gs>
            <a:gs pos="24000">
              <a:srgbClr val="A8D6F7"/>
            </a:gs>
            <a:gs pos="100000">
              <a:schemeClr val="bg1"/>
            </a:gs>
          </a:gsLst>
          <a:lin ang="5400000" scaled="1"/>
        </a:gradFill>
        <a:effectLst/>
      </p:bgPr>
    </p:bg>
    <p:spTree>
      <p:nvGrpSpPr>
        <p:cNvPr id="1" name=""/>
        <p:cNvGrpSpPr/>
        <p:nvPr/>
      </p:nvGrpSpPr>
      <p:grpSpPr>
        <a:xfrm>
          <a:off x="0" y="0"/>
          <a:ext cx="0" cy="0"/>
          <a:chOff x="0" y="0"/>
          <a:chExt cx="0" cy="0"/>
        </a:xfrm>
      </p:grpSpPr>
      <p:graphicFrame>
        <p:nvGraphicFramePr>
          <p:cNvPr id="18" name="グラフ 17"/>
          <p:cNvGraphicFramePr>
            <a:graphicFrameLocks/>
          </p:cNvGraphicFramePr>
          <p:nvPr>
            <p:extLst>
              <p:ext uri="{D42A27DB-BD31-4B8C-83A1-F6EECF244321}">
                <p14:modId xmlns:p14="http://schemas.microsoft.com/office/powerpoint/2010/main" val="849255885"/>
              </p:ext>
            </p:extLst>
          </p:nvPr>
        </p:nvGraphicFramePr>
        <p:xfrm>
          <a:off x="301679" y="1672124"/>
          <a:ext cx="8640960" cy="5113237"/>
        </p:xfrm>
        <a:graphic>
          <a:graphicData uri="http://schemas.openxmlformats.org/drawingml/2006/chart">
            <c:chart xmlns:c="http://schemas.openxmlformats.org/drawingml/2006/chart" xmlns:r="http://schemas.openxmlformats.org/officeDocument/2006/relationships" r:id="rId3"/>
          </a:graphicData>
        </a:graphic>
      </p:graphicFrame>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646"/>
            <a:ext cx="9144000" cy="1384715"/>
          </a:xfrm>
          <a:prstGeom prst="rect">
            <a:avLst/>
          </a:prstGeom>
        </p:spPr>
      </p:pic>
      <p:sp>
        <p:nvSpPr>
          <p:cNvPr id="10" name="テキスト ボックス 9"/>
          <p:cNvSpPr txBox="1"/>
          <p:nvPr/>
        </p:nvSpPr>
        <p:spPr>
          <a:xfrm>
            <a:off x="7553594" y="1772816"/>
            <a:ext cx="1224136" cy="584775"/>
          </a:xfrm>
          <a:prstGeom prst="callout1">
            <a:avLst>
              <a:gd name="adj1" fmla="val 65288"/>
              <a:gd name="adj2" fmla="val 2338"/>
              <a:gd name="adj3" fmla="val 112500"/>
              <a:gd name="adj4" fmla="val -21437"/>
            </a:avLst>
          </a:prstGeom>
          <a:noFill/>
          <a:ln>
            <a:solidFill>
              <a:srgbClr val="B4005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300" normalizeH="0" baseline="0" noProof="0" dirty="0">
                <a:ln w="1270">
                  <a:solidFill>
                    <a:prstClr val="white"/>
                  </a:solidFill>
                </a:ln>
                <a:solidFill>
                  <a:srgbClr val="C00000"/>
                </a:solidFill>
                <a:effectLst/>
                <a:uLnTx/>
                <a:uFillTx/>
                <a:latin typeface="HGP創英角ｺﾞｼｯｸUB" panose="020B0900000000000000" pitchFamily="50" charset="-128"/>
                <a:ea typeface="HGP創英角ｺﾞｼｯｸUB" panose="020B0900000000000000" pitchFamily="50" charset="-128"/>
                <a:cs typeface="+mn-cs"/>
              </a:rPr>
              <a:t>がん</a:t>
            </a:r>
          </a:p>
        </p:txBody>
      </p:sp>
      <p:sp>
        <p:nvSpPr>
          <p:cNvPr id="11" name="テキスト ボックス 10"/>
          <p:cNvSpPr txBox="1"/>
          <p:nvPr/>
        </p:nvSpPr>
        <p:spPr>
          <a:xfrm>
            <a:off x="5076056" y="3009146"/>
            <a:ext cx="1620688" cy="707886"/>
          </a:xfrm>
          <a:prstGeom prst="callout1">
            <a:avLst>
              <a:gd name="adj1" fmla="val 94101"/>
              <a:gd name="adj2" fmla="val 9803"/>
              <a:gd name="adj3" fmla="val 147869"/>
              <a:gd name="adj4" fmla="val -48"/>
            </a:avLst>
          </a:prstGeom>
          <a:noFill/>
          <a:ln>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25000" noProof="0" dirty="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rPr>
              <a:t>しんぞう</a:t>
            </a:r>
            <a:r>
              <a:rPr kumimoji="1" lang="ja-JP" altLang="en-US" sz="2400" b="0" i="0" u="none" strike="noStrike" kern="1200" cap="none" spc="0" normalizeH="0" baseline="-25000" noProof="0" dirty="0" err="1">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rPr>
              <a:t>びょう</a:t>
            </a:r>
            <a:endParaRPr kumimoji="1" lang="en-US" altLang="ja-JP" sz="2400" b="0" i="0" u="none" strike="noStrike" kern="1200" cap="none" spc="0" normalizeH="0" baseline="-25000" noProof="0" dirty="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1270">
                  <a:solidFill>
                    <a:prstClr val="white"/>
                  </a:solidFill>
                </a:ln>
                <a:solidFill>
                  <a:srgbClr val="F79646"/>
                </a:solidFill>
                <a:effectLst/>
                <a:uLnTx/>
                <a:uFillTx/>
                <a:latin typeface="HGP創英角ｺﾞｼｯｸUB" panose="020B0900000000000000" pitchFamily="50" charset="-128"/>
                <a:ea typeface="HGP創英角ｺﾞｼｯｸUB" panose="020B0900000000000000" pitchFamily="50" charset="-128"/>
                <a:cs typeface="+mn-cs"/>
              </a:rPr>
              <a:t>心臓病</a:t>
            </a:r>
          </a:p>
        </p:txBody>
      </p:sp>
      <p:sp>
        <p:nvSpPr>
          <p:cNvPr id="12" name="テキスト ボックス 11"/>
          <p:cNvSpPr txBox="1"/>
          <p:nvPr/>
        </p:nvSpPr>
        <p:spPr>
          <a:xfrm>
            <a:off x="1043608" y="3081154"/>
            <a:ext cx="1620688" cy="707886"/>
          </a:xfrm>
          <a:prstGeom prst="callout1">
            <a:avLst>
              <a:gd name="adj1" fmla="val 94101"/>
              <a:gd name="adj2" fmla="val 19877"/>
              <a:gd name="adj3" fmla="val 144793"/>
              <a:gd name="adj4" fmla="val 12714"/>
            </a:avLst>
          </a:prstGeom>
          <a:noFill/>
          <a:ln>
            <a:solidFill>
              <a:srgbClr val="92D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25000" noProof="0" dirty="0" err="1">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rPr>
              <a:t>けっ</a:t>
            </a:r>
            <a:r>
              <a:rPr kumimoji="1" lang="ja-JP" altLang="en-US" sz="2400" b="0" i="0" u="none" strike="noStrike" kern="1200" cap="none" spc="0" normalizeH="0" baseline="-25000" noProof="0" dirty="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rPr>
              <a:t>かく</a:t>
            </a:r>
            <a:endParaRPr kumimoji="1" lang="en-US" altLang="ja-JP" sz="2400" b="0" i="0" u="none" strike="noStrike" kern="1200" cap="none" spc="0" normalizeH="0" baseline="-25000" noProof="0" dirty="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1270">
                  <a:solidFill>
                    <a:prstClr val="white"/>
                  </a:solidFill>
                </a:ln>
                <a:solidFill>
                  <a:srgbClr val="9BBB59"/>
                </a:solidFill>
                <a:effectLst/>
                <a:uLnTx/>
                <a:uFillTx/>
                <a:latin typeface="HGP創英角ｺﾞｼｯｸUB" panose="020B0900000000000000" pitchFamily="50" charset="-128"/>
                <a:ea typeface="HGP創英角ｺﾞｼｯｸUB" panose="020B0900000000000000" pitchFamily="50" charset="-128"/>
                <a:cs typeface="+mn-cs"/>
              </a:rPr>
              <a:t>結核</a:t>
            </a:r>
          </a:p>
        </p:txBody>
      </p:sp>
      <p:sp>
        <p:nvSpPr>
          <p:cNvPr id="13" name="テキスト ボックス 12"/>
          <p:cNvSpPr txBox="1"/>
          <p:nvPr/>
        </p:nvSpPr>
        <p:spPr>
          <a:xfrm>
            <a:off x="2582537" y="2289066"/>
            <a:ext cx="1620688" cy="707886"/>
          </a:xfrm>
          <a:prstGeom prst="callout1">
            <a:avLst>
              <a:gd name="adj1" fmla="val 97177"/>
              <a:gd name="adj2" fmla="val 18533"/>
              <a:gd name="adj3" fmla="val 252033"/>
              <a:gd name="adj4" fmla="val -13835"/>
            </a:avLst>
          </a:prstGeom>
          <a:noFill/>
          <a:ln>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25000" noProof="0" dirty="0" err="1">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rPr>
              <a:t>のうそっ</a:t>
            </a:r>
            <a:r>
              <a:rPr kumimoji="1" lang="ja-JP" altLang="en-US" sz="2400" b="0" i="0" u="none" strike="noStrike" kern="1200" cap="none" spc="0" normalizeH="0" baseline="-25000" noProof="0" dirty="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rPr>
              <a:t>ちゅう</a:t>
            </a:r>
            <a:endParaRPr kumimoji="1" lang="en-US" altLang="ja-JP" sz="2400" b="0" i="0" u="none" strike="noStrike" kern="1200" cap="none" spc="0" normalizeH="0" baseline="-25000" noProof="0" dirty="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1270">
                  <a:solidFill>
                    <a:prstClr val="white"/>
                  </a:solidFill>
                </a:ln>
                <a:solidFill>
                  <a:srgbClr val="7030A0"/>
                </a:solidFill>
                <a:effectLst/>
                <a:uLnTx/>
                <a:uFillTx/>
                <a:latin typeface="HGP創英角ｺﾞｼｯｸUB" panose="020B0900000000000000" pitchFamily="50" charset="-128"/>
                <a:ea typeface="HGP創英角ｺﾞｼｯｸUB" panose="020B0900000000000000" pitchFamily="50" charset="-128"/>
                <a:cs typeface="+mn-cs"/>
              </a:rPr>
              <a:t>脳卒中</a:t>
            </a:r>
          </a:p>
        </p:txBody>
      </p:sp>
      <p:sp>
        <p:nvSpPr>
          <p:cNvPr id="14" name="テキスト ボックス 13"/>
          <p:cNvSpPr txBox="1"/>
          <p:nvPr/>
        </p:nvSpPr>
        <p:spPr>
          <a:xfrm>
            <a:off x="3931950" y="4872417"/>
            <a:ext cx="1620688" cy="707886"/>
          </a:xfrm>
          <a:prstGeom prst="callout1">
            <a:avLst>
              <a:gd name="adj1" fmla="val 14080"/>
              <a:gd name="adj2" fmla="val -25076"/>
              <a:gd name="adj3" fmla="val 70980"/>
              <a:gd name="adj4" fmla="val 1296"/>
            </a:avLst>
          </a:prstGeom>
          <a:noFill/>
          <a:ln>
            <a:solidFill>
              <a:srgbClr val="F19DB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25000" noProof="0" dirty="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rPr>
              <a:t>はいえん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1270">
                  <a:solidFill>
                    <a:prstClr val="white"/>
                  </a:solidFill>
                </a:ln>
                <a:solidFill>
                  <a:srgbClr val="E16C7F"/>
                </a:solidFill>
                <a:effectLst/>
                <a:uLnTx/>
                <a:uFillTx/>
                <a:latin typeface="HGP創英角ｺﾞｼｯｸUB" panose="020B0900000000000000" pitchFamily="50" charset="-128"/>
                <a:ea typeface="HGP創英角ｺﾞｼｯｸUB" panose="020B0900000000000000" pitchFamily="50" charset="-128"/>
                <a:cs typeface="+mn-cs"/>
              </a:rPr>
              <a:t>肺炎</a:t>
            </a:r>
          </a:p>
        </p:txBody>
      </p:sp>
      <p:sp>
        <p:nvSpPr>
          <p:cNvPr id="15" name="テキスト ボックス 14"/>
          <p:cNvSpPr txBox="1"/>
          <p:nvPr/>
        </p:nvSpPr>
        <p:spPr>
          <a:xfrm>
            <a:off x="5532603" y="4953362"/>
            <a:ext cx="1620688" cy="707886"/>
          </a:xfrm>
          <a:prstGeom prst="callout1">
            <a:avLst>
              <a:gd name="adj1" fmla="val 75648"/>
              <a:gd name="adj2" fmla="val 48087"/>
              <a:gd name="adj3" fmla="val 121727"/>
              <a:gd name="adj4" fmla="val 62418"/>
            </a:avLst>
          </a:prstGeom>
          <a:no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25000" noProof="0" dirty="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rPr>
              <a:t> じさつ</a:t>
            </a:r>
            <a:endParaRPr kumimoji="1" lang="en-US" altLang="ja-JP" sz="2400" b="0" i="0" u="none" strike="noStrike" kern="1200" cap="none" spc="0" normalizeH="0" baseline="-25000" noProof="0" dirty="0">
              <a:ln w="1270">
                <a:solidFill>
                  <a:prstClr val="white"/>
                </a:solidFill>
              </a:ln>
              <a:solidFill>
                <a:prstClr val="black">
                  <a:lumMod val="75000"/>
                  <a:lumOff val="25000"/>
                </a:prstClr>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1270">
                  <a:solidFill>
                    <a:prstClr val="white"/>
                  </a:solid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n-cs"/>
              </a:rPr>
              <a:t>自殺</a:t>
            </a:r>
          </a:p>
        </p:txBody>
      </p:sp>
      <p:sp>
        <p:nvSpPr>
          <p:cNvPr id="16" name="テキスト ボックス 15"/>
          <p:cNvSpPr txBox="1"/>
          <p:nvPr/>
        </p:nvSpPr>
        <p:spPr>
          <a:xfrm>
            <a:off x="5999206" y="6420620"/>
            <a:ext cx="32476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2500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200" b="0" i="0" u="none" strike="noStrike" kern="1200" cap="none" spc="-300" normalizeH="0" baseline="-2500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こうせいろうどうしょう</a:t>
            </a:r>
            <a:r>
              <a:rPr kumimoji="1" lang="ja-JP" altLang="en-US" sz="1200" b="0" i="0" u="none" strike="noStrike" kern="1200" cap="none" spc="0" normalizeH="0" baseline="-2500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200" b="0" i="0" u="none" strike="noStrike" kern="1200" cap="none" spc="-300" normalizeH="0" baseline="-2500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じんこうどうたいとう</a:t>
            </a:r>
            <a:r>
              <a:rPr kumimoji="1" lang="ja-JP" altLang="en-US" sz="1200" b="0" i="0" u="none" strike="noStrike" kern="1200" cap="none" spc="-300" normalizeH="0" baseline="-25000" noProof="0" dirty="0" err="1">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けい</a:t>
            </a:r>
            <a:endParaRPr kumimoji="1" lang="en-US" altLang="ja-JP" sz="1200" b="0" i="0" u="none" strike="noStrike" kern="1200" cap="none" spc="-300" normalizeH="0" baseline="-2500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出典：令和５年厚生労働省　人口動態統計</a:t>
            </a:r>
          </a:p>
        </p:txBody>
      </p:sp>
      <p:sp>
        <p:nvSpPr>
          <p:cNvPr id="17" name="テキスト ボックス 16"/>
          <p:cNvSpPr txBox="1"/>
          <p:nvPr/>
        </p:nvSpPr>
        <p:spPr>
          <a:xfrm>
            <a:off x="8517807" y="6168834"/>
            <a:ext cx="89336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alpha val="70000"/>
                  </a:prstClr>
                </a:solidFill>
                <a:effectLst/>
                <a:uLnTx/>
                <a:uFillTx/>
                <a:latin typeface="UD デジタル 教科書体 N-R" panose="02020400000000000000" pitchFamily="17" charset="-128"/>
                <a:ea typeface="UD デジタル 教科書体 N-R" panose="02020400000000000000" pitchFamily="17" charset="-128"/>
                <a:cs typeface="+mn-cs"/>
              </a:rPr>
              <a:t>（年）</a:t>
            </a:r>
          </a:p>
        </p:txBody>
      </p:sp>
      <p:sp>
        <p:nvSpPr>
          <p:cNvPr id="2" name="吹き出し: 角を丸めた四角形 1">
            <a:extLst>
              <a:ext uri="{FF2B5EF4-FFF2-40B4-BE49-F238E27FC236}">
                <a16:creationId xmlns:a16="http://schemas.microsoft.com/office/drawing/2014/main" id="{D7EA22EB-27F9-84DA-E1F2-84AF5DA7F142}"/>
              </a:ext>
            </a:extLst>
          </p:cNvPr>
          <p:cNvSpPr/>
          <p:nvPr/>
        </p:nvSpPr>
        <p:spPr>
          <a:xfrm>
            <a:off x="4128955" y="1550852"/>
            <a:ext cx="3024336" cy="792088"/>
          </a:xfrm>
          <a:prstGeom prst="wedgeRoundRectCallout">
            <a:avLst>
              <a:gd name="adj1" fmla="val 57708"/>
              <a:gd name="adj2" fmla="val 38616"/>
              <a:gd name="adj3" fmla="val 16667"/>
            </a:avLst>
          </a:prstGeom>
          <a:solidFill>
            <a:srgbClr val="F68426">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t>がんによる死亡が増えている。</a:t>
            </a:r>
          </a:p>
        </p:txBody>
      </p:sp>
    </p:spTree>
    <p:extLst>
      <p:ext uri="{BB962C8B-B14F-4D97-AF65-F5344CB8AC3E}">
        <p14:creationId xmlns:p14="http://schemas.microsoft.com/office/powerpoint/2010/main" val="276328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42" presetClass="entr" presetSubtype="0" fill="hold" grpId="0" nodeType="withEffect">
                                  <p:stCondLst>
                                    <p:cond delay="1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1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par>
                                <p:cTn id="33" presetID="22" presetClass="entr" presetSubtype="4" fill="hold" grpId="0" nodeType="withEffect">
                                  <p:stCondLst>
                                    <p:cond delay="200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7"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503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86236" y="3939902"/>
            <a:ext cx="771525" cy="857250"/>
          </a:xfrm>
          <a:prstGeom prst="rect">
            <a:avLst/>
          </a:prstGeom>
        </p:spPr>
      </p:pic>
    </p:spTree>
    <p:extLst>
      <p:ext uri="{BB962C8B-B14F-4D97-AF65-F5344CB8AC3E}">
        <p14:creationId xmlns:p14="http://schemas.microsoft.com/office/powerpoint/2010/main" val="261702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80112" y="3573016"/>
            <a:ext cx="1390650" cy="1162050"/>
          </a:xfrm>
          <a:prstGeom prst="rect">
            <a:avLst/>
          </a:prstGeom>
        </p:spPr>
      </p:pic>
    </p:spTree>
    <p:extLst>
      <p:ext uri="{BB962C8B-B14F-4D97-AF65-F5344CB8AC3E}">
        <p14:creationId xmlns:p14="http://schemas.microsoft.com/office/powerpoint/2010/main" val="163835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63" presetClass="path" presetSubtype="0" accel="50000" decel="50000" fill="hold" nodeType="afterEffect">
                                  <p:stCondLst>
                                    <p:cond delay="0"/>
                                  </p:stCondLst>
                                  <p:childTnLst>
                                    <p:animMotion origin="layout" path="M -4.72222E-6 2.96296E-6 L 0.20747 -0.0007 " pathEditMode="relative" rAng="0" ptsTypes="AA">
                                      <p:cBhvr>
                                        <p:cTn id="14" dur="750" fill="hold"/>
                                        <p:tgtEl>
                                          <p:spTgt spid="4"/>
                                        </p:tgtEl>
                                        <p:attrNameLst>
                                          <p:attrName>ppt_x</p:attrName>
                                          <p:attrName>ppt_y</p:attrName>
                                        </p:attrNameLst>
                                      </p:cBhvr>
                                      <p:rCtr x="10365"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45" y="0"/>
            <a:ext cx="9132109"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45" y="0"/>
            <a:ext cx="9132109" cy="685800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52120" y="3573016"/>
            <a:ext cx="1390650" cy="1162050"/>
          </a:xfrm>
          <a:prstGeom prst="rect">
            <a:avLst/>
          </a:prstGeom>
        </p:spPr>
      </p:pic>
    </p:spTree>
    <p:extLst>
      <p:ext uri="{BB962C8B-B14F-4D97-AF65-F5344CB8AC3E}">
        <p14:creationId xmlns:p14="http://schemas.microsoft.com/office/powerpoint/2010/main" val="41675315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63" presetClass="path" presetSubtype="0" accel="50000" decel="50000" fill="hold" nodeType="afterEffect">
                                  <p:stCondLst>
                                    <p:cond delay="0"/>
                                  </p:stCondLst>
                                  <p:childTnLst>
                                    <p:animMotion origin="layout" path="M 2.77778E-6 2.96296E-6 L 0.19965 -0.0007 " pathEditMode="relative" rAng="0" ptsTypes="AA">
                                      <p:cBhvr>
                                        <p:cTn id="14" dur="750" fill="hold"/>
                                        <p:tgtEl>
                                          <p:spTgt spid="4"/>
                                        </p:tgtEl>
                                        <p:attrNameLst>
                                          <p:attrName>ppt_x</p:attrName>
                                          <p:attrName>ppt_y</p:attrName>
                                        </p:attrNameLst>
                                      </p:cBhvr>
                                      <p:rCtr x="9983"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29622" y="3573016"/>
            <a:ext cx="1390650" cy="1162050"/>
          </a:xfrm>
          <a:prstGeom prst="rect">
            <a:avLst/>
          </a:prstGeom>
        </p:spPr>
      </p:pic>
    </p:spTree>
    <p:extLst>
      <p:ext uri="{BB962C8B-B14F-4D97-AF65-F5344CB8AC3E}">
        <p14:creationId xmlns:p14="http://schemas.microsoft.com/office/powerpoint/2010/main" val="348612036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63" presetClass="path" presetSubtype="0" accel="50000" decel="50000" fill="hold" nodeType="afterEffect">
                                  <p:stCondLst>
                                    <p:cond delay="0"/>
                                  </p:stCondLst>
                                  <p:childTnLst>
                                    <p:animMotion origin="layout" path="M 3.33333E-6 2.96296E-6 L 0.20208 -0.0007 " pathEditMode="relative" rAng="0" ptsTypes="AA">
                                      <p:cBhvr>
                                        <p:cTn id="14" dur="750" fill="hold"/>
                                        <p:tgtEl>
                                          <p:spTgt spid="4"/>
                                        </p:tgtEl>
                                        <p:attrNameLst>
                                          <p:attrName>ppt_x</p:attrName>
                                          <p:attrName>ppt_y</p:attrName>
                                        </p:attrNameLst>
                                      </p:cBhvr>
                                      <p:rCtr x="1010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167633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1393</TotalTime>
  <Words>1923</Words>
  <Application>Microsoft Office PowerPoint</Application>
  <PresentationFormat>画面に合わせる (4:3)</PresentationFormat>
  <Paragraphs>151</Paragraphs>
  <Slides>14</Slides>
  <Notes>14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EPSON 太丸ゴシック体Ｂ</vt:lpstr>
      <vt:lpstr>HGP創英角ｺﾞｼｯｸUB</vt:lpstr>
      <vt:lpstr>UD デジタル 教科書体 NK-R</vt:lpstr>
      <vt:lpstr>UD デジタル 教科書体 N-R</vt:lpstr>
      <vt:lpstr>游ゴシック</vt:lpstr>
      <vt:lpstr>游ゴシック Medium</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yoshioka</dc:creator>
  <cp:lastModifiedBy>黒川　真美</cp:lastModifiedBy>
  <cp:revision>61</cp:revision>
  <dcterms:created xsi:type="dcterms:W3CDTF">2013-09-28T00:38:13Z</dcterms:created>
  <dcterms:modified xsi:type="dcterms:W3CDTF">2026-01-30T07:36:39Z</dcterms:modified>
</cp:coreProperties>
</file>