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15"/>
  </p:notesMasterIdLst>
  <p:sldIdLst>
    <p:sldId id="293" r:id="rId3"/>
    <p:sldId id="294" r:id="rId4"/>
    <p:sldId id="295" r:id="rId5"/>
    <p:sldId id="296" r:id="rId6"/>
    <p:sldId id="298" r:id="rId7"/>
    <p:sldId id="307" r:id="rId8"/>
    <p:sldId id="306" r:id="rId9"/>
    <p:sldId id="308" r:id="rId10"/>
    <p:sldId id="303" r:id="rId11"/>
    <p:sldId id="299" r:id="rId12"/>
    <p:sldId id="301" r:id="rId13"/>
    <p:sldId id="30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57" autoAdjust="0"/>
    <p:restoredTop sz="94764" autoAdjust="0"/>
  </p:normalViewPr>
  <p:slideViewPr>
    <p:cSldViewPr>
      <p:cViewPr varScale="1">
        <p:scale>
          <a:sx n="105" d="100"/>
          <a:sy n="105" d="100"/>
        </p:scale>
        <p:origin x="1452" y="114"/>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31" tIns="45715" rIns="91431" bIns="45715" rtlCol="0"/>
          <a:lstStyle>
            <a:lvl1pPr algn="r">
              <a:defRPr sz="1200"/>
            </a:lvl1pPr>
          </a:lstStyle>
          <a:p>
            <a:fld id="{90C1A1BA-84E3-42A9-9947-44E161CAFAE2}" type="datetimeFigureOut">
              <a:rPr kumimoji="1" lang="ja-JP" altLang="en-US" smtClean="0"/>
              <a:t>2023/6/1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31" tIns="45715" rIns="91431" bIns="45715"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2023/6/1</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0146699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07710"/>
          </a:xfrm>
        </p:spPr>
        <p:txBody>
          <a:bodyPr>
            <a:normAutofit/>
          </a:bodyPr>
          <a:lstStyle>
            <a:lvl1pPr>
              <a:defRPr sz="2400" b="1">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628650" y="1122218"/>
            <a:ext cx="7886700" cy="5054745"/>
          </a:xfrm>
        </p:spPr>
        <p:txBody>
          <a:bodyPr>
            <a:normAutofit/>
          </a:bodyPr>
          <a:lstStyle>
            <a:lvl1pPr marL="2286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1pPr>
            <a:lvl2pPr marL="6858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2pPr>
            <a:lvl3pPr marL="11430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3pPr>
            <a:lvl4pPr marL="16002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4pPr>
            <a:lvl5pPr marL="2057400" indent="-228600">
              <a:buFont typeface="Wingdings" panose="05000000000000000000" pitchFamily="2" charset="2"/>
              <a:buChar char="l"/>
              <a:defRPr sz="2000">
                <a:latin typeface="メイリオ" panose="020B0604030504040204" pitchFamily="50" charset="-128"/>
                <a:ea typeface="メイリオ"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cxnSp>
        <p:nvCxnSpPr>
          <p:cNvPr id="8" name="直線コネクタ 7"/>
          <p:cNvCxnSpPr/>
          <p:nvPr userDrawn="1"/>
        </p:nvCxnSpPr>
        <p:spPr>
          <a:xfrm>
            <a:off x="628650" y="872837"/>
            <a:ext cx="78867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userDrawn="1"/>
        </p:nvCxnSpPr>
        <p:spPr>
          <a:xfrm>
            <a:off x="628650" y="6314788"/>
            <a:ext cx="78867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9437" y="321620"/>
            <a:ext cx="925913" cy="530436"/>
          </a:xfrm>
          <a:prstGeom prst="rect">
            <a:avLst/>
          </a:prstGeom>
        </p:spPr>
      </p:pic>
    </p:spTree>
    <p:extLst>
      <p:ext uri="{BB962C8B-B14F-4D97-AF65-F5344CB8AC3E}">
        <p14:creationId xmlns:p14="http://schemas.microsoft.com/office/powerpoint/2010/main" val="419316503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37687177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0896797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52616106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014696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3919369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09959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4142175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2988535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20563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2023/6/1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EF3FF-90B7-4B0C-BC7D-796712B293B4}" type="datetimeFigureOut">
              <a:rPr kumimoji="1" lang="ja-JP" altLang="en-US" smtClean="0"/>
              <a:t>2023/6/1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766A4-67B4-4142-8603-C3DF6D6F68C4}" type="slidenum">
              <a:rPr kumimoji="1" lang="ja-JP" altLang="en-US" smtClean="0"/>
              <a:t>‹#›</a:t>
            </a:fld>
            <a:endParaRPr kumimoji="1" lang="ja-JP" altLang="en-US"/>
          </a:p>
        </p:txBody>
      </p:sp>
    </p:spTree>
    <p:extLst>
      <p:ext uri="{BB962C8B-B14F-4D97-AF65-F5344CB8AC3E}">
        <p14:creationId xmlns:p14="http://schemas.microsoft.com/office/powerpoint/2010/main" val="12480830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3400" y="5101465"/>
            <a:ext cx="7772400" cy="545804"/>
          </a:xfrm>
        </p:spPr>
        <p:txBody>
          <a:bodyPr>
            <a:normAutofit/>
          </a:bodyPr>
          <a:lstStyle/>
          <a:p>
            <a:r>
              <a:rPr kumimoji="1" lang="en-US" altLang="ja-JP" sz="2800" b="1" dirty="0" smtClean="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事</a:t>
            </a:r>
            <a:r>
              <a:rPr lang="ja-JP" altLang="en-US" sz="2800" b="1" dirty="0" smtClean="0">
                <a:latin typeface="Meiryo UI" panose="020B0604030504040204" pitchFamily="50" charset="-128"/>
                <a:ea typeface="Meiryo UI" panose="020B0604030504040204" pitchFamily="50" charset="-128"/>
              </a:rPr>
              <a:t>業者</a:t>
            </a:r>
            <a:r>
              <a:rPr lang="ja-JP" altLang="en-US" sz="2800" b="1" dirty="0">
                <a:latin typeface="Meiryo UI" panose="020B0604030504040204" pitchFamily="50" charset="-128"/>
                <a:ea typeface="Meiryo UI" panose="020B0604030504040204" pitchFamily="50" charset="-128"/>
              </a:rPr>
              <a:t>名</a:t>
            </a:r>
            <a:r>
              <a:rPr kumimoji="1" lang="en-US" altLang="ja-JP" sz="2800" b="1" dirty="0" smtClean="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533400" y="2945746"/>
            <a:ext cx="7772400" cy="12244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a:t>
            </a:r>
            <a:r>
              <a:rPr lang="ja-JP" altLang="en-US" sz="3600" b="1" dirty="0" smtClean="0">
                <a:solidFill>
                  <a:prstClr val="black"/>
                </a:solidFill>
                <a:latin typeface="Meiryo UI" panose="020B0604030504040204" pitchFamily="50" charset="-128"/>
                <a:ea typeface="Meiryo UI" panose="020B0604030504040204" pitchFamily="50" charset="-128"/>
              </a:rPr>
              <a:t>研究</a:t>
            </a:r>
            <a:r>
              <a:rPr lang="ja-JP" altLang="en-US" sz="3600" b="1" dirty="0">
                <a:solidFill>
                  <a:prstClr val="black"/>
                </a:solidFill>
                <a:latin typeface="Meiryo UI" panose="020B0604030504040204" pitchFamily="50" charset="-128"/>
                <a:ea typeface="Meiryo UI" panose="020B0604030504040204" pitchFamily="50" charset="-128"/>
              </a:rPr>
              <a:t>項目</a:t>
            </a:r>
            <a:r>
              <a:rPr kumimoji="1" lang="ja-JP" altLang="en-US" sz="3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名</a:t>
            </a:r>
            <a:r>
              <a:rPr kumimoji="1" lang="en-US" altLang="ja-JP" sz="3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a:t>
            </a: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3600" b="1"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j-cs"/>
              </a:rPr>
              <a:t>提案書</a:t>
            </a:r>
            <a:endPar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cxnSp>
        <p:nvCxnSpPr>
          <p:cNvPr id="10" name="直線コネクタ 9"/>
          <p:cNvCxnSpPr/>
          <p:nvPr/>
        </p:nvCxnSpPr>
        <p:spPr>
          <a:xfrm>
            <a:off x="779708" y="2792579"/>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79708" y="4514287"/>
            <a:ext cx="7584583" cy="0"/>
          </a:xfrm>
          <a:prstGeom prst="line">
            <a:avLst/>
          </a:prstGeom>
          <a:ln w="38100">
            <a:solidFill>
              <a:srgbClr val="1D2088"/>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99126" y="157544"/>
            <a:ext cx="3752794" cy="276999"/>
          </a:xfrm>
          <a:prstGeom prst="rect">
            <a:avLst/>
          </a:prstGeom>
          <a:solidFill>
            <a:schemeClr val="bg1"/>
          </a:solid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提出時は，各ページのコメントを削除してください</a:t>
            </a:r>
            <a:r>
              <a:rPr kumimoji="1" lang="en-US" altLang="ja-JP"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p:cNvSpPr txBox="1"/>
          <p:nvPr/>
        </p:nvSpPr>
        <p:spPr>
          <a:xfrm>
            <a:off x="6804484" y="157544"/>
            <a:ext cx="2088232" cy="276999"/>
          </a:xfrm>
          <a:prstGeom prst="rect">
            <a:avLst/>
          </a:prstGeom>
          <a:solidFill>
            <a:schemeClr val="bg1"/>
          </a:solidFill>
          <a:ln w="6350">
            <a:solidFill>
              <a:schemeClr val="tx1"/>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smtClean="0">
                <a:latin typeface="Meiryo UI" panose="020B0604030504040204" pitchFamily="50" charset="-128"/>
                <a:ea typeface="Meiryo UI" panose="020B0604030504040204" pitchFamily="50" charset="-128"/>
              </a:rPr>
              <a:t>（様式</a:t>
            </a:r>
            <a:r>
              <a:rPr lang="ja-JP" altLang="en-US" sz="1200" dirty="0">
                <a:latin typeface="Meiryo UI" panose="020B0604030504040204" pitchFamily="50" charset="-128"/>
                <a:ea typeface="Meiryo UI" panose="020B0604030504040204" pitchFamily="50" charset="-128"/>
              </a:rPr>
              <a:t>１</a:t>
            </a:r>
            <a:r>
              <a:rPr lang="ja-JP" altLang="en-US" sz="1200" dirty="0" smtClean="0">
                <a:latin typeface="Meiryo UI" panose="020B0604030504040204" pitchFamily="50" charset="-128"/>
                <a:ea typeface="Meiryo UI" panose="020B0604030504040204" pitchFamily="50" charset="-128"/>
              </a:rPr>
              <a:t>）事業提案書</a:t>
            </a:r>
            <a:endParaRPr lang="en-US" altLang="ja-JP" sz="1200"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3161" y="613187"/>
            <a:ext cx="2957676" cy="2013965"/>
          </a:xfrm>
          <a:prstGeom prst="rect">
            <a:avLst/>
          </a:prstGeom>
        </p:spPr>
      </p:pic>
    </p:spTree>
    <p:extLst>
      <p:ext uri="{BB962C8B-B14F-4D97-AF65-F5344CB8AC3E}">
        <p14:creationId xmlns:p14="http://schemas.microsoft.com/office/powerpoint/2010/main" val="2906469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a:t>
            </a:r>
            <a:r>
              <a:rPr kumimoji="1" lang="ja-JP" altLang="en-US" dirty="0" smtClean="0"/>
              <a:t>．事業化イメージ</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475656" y="5085184"/>
            <a:ext cx="7399734" cy="830997"/>
          </a:xfrm>
          <a:prstGeom prst="rect">
            <a:avLst/>
          </a:prstGeom>
          <a:noFill/>
          <a:ln w="6350">
            <a:solidFill>
              <a:schemeClr val="tx1"/>
            </a:solidFill>
            <a:prstDash val="dash"/>
          </a:ln>
        </p:spPr>
        <p:txBody>
          <a:bodyPr wrap="square" rtlCol="0">
            <a:spAutoFit/>
          </a:bodyPr>
          <a:lstStyle/>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実証</a:t>
            </a:r>
            <a:r>
              <a:rPr lang="ja-JP" altLang="en-US" sz="1200" dirty="0">
                <a:solidFill>
                  <a:prstClr val="black"/>
                </a:solidFill>
                <a:latin typeface="Meiryo UI" panose="020B0604030504040204" pitchFamily="50" charset="-128"/>
                <a:ea typeface="Meiryo UI" panose="020B0604030504040204" pitchFamily="50" charset="-128"/>
              </a:rPr>
              <a:t>研究</a:t>
            </a:r>
            <a:r>
              <a:rPr lang="ja-JP" altLang="en-US" sz="1200" dirty="0" smtClean="0">
                <a:solidFill>
                  <a:prstClr val="black"/>
                </a:solidFill>
                <a:latin typeface="Meiryo UI" panose="020B0604030504040204" pitchFamily="50" charset="-128"/>
                <a:ea typeface="Meiryo UI" panose="020B0604030504040204" pitchFamily="50" charset="-128"/>
              </a:rPr>
              <a:t>の結果を元にサービス化する場合の事業化イメ</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ジ、どのようにマネタイズするのかについてご記入ください。</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○ターゲット顧客層</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○顧客へどのように訴求するのか（顧客はなぜサービスを利用をするのか、顧客へどうアプローチするのか）</a:t>
            </a:r>
            <a:endParaRPr lang="ja-JP" altLang="en-US" sz="1200" dirty="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○現時点での資金計画や人員</a:t>
            </a:r>
            <a:r>
              <a:rPr lang="ja-JP" altLang="en-US" sz="1200" dirty="0">
                <a:solidFill>
                  <a:prstClr val="black"/>
                </a:solidFill>
                <a:latin typeface="Meiryo UI" panose="020B0604030504040204" pitchFamily="50" charset="-128"/>
                <a:ea typeface="Meiryo UI" panose="020B0604030504040204" pitchFamily="50" charset="-128"/>
              </a:rPr>
              <a:t>計画などのリソースの調達，事業化に向けた</a:t>
            </a:r>
            <a:r>
              <a:rPr lang="ja-JP" altLang="en-US" sz="1200" dirty="0" smtClean="0">
                <a:solidFill>
                  <a:prstClr val="black"/>
                </a:solidFill>
                <a:latin typeface="Meiryo UI" panose="020B0604030504040204" pitchFamily="50" charset="-128"/>
                <a:ea typeface="Meiryo UI" panose="020B0604030504040204" pitchFamily="50" charset="-128"/>
              </a:rPr>
              <a:t>アクションなど、可能な範囲でご記入ください。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a:spLocks noChangeAspect="1"/>
          </p:cNvSpPr>
          <p:nvPr/>
        </p:nvSpPr>
        <p:spPr>
          <a:xfrm>
            <a:off x="7686676" y="6426344"/>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発展</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a:spLocks noChangeAspect="1"/>
          </p:cNvSpPr>
          <p:nvPr/>
        </p:nvSpPr>
        <p:spPr>
          <a:xfrm>
            <a:off x="6444208" y="6426344"/>
            <a:ext cx="1057803" cy="303128"/>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latin typeface="Meiryo UI" panose="020B0604030504040204" pitchFamily="50" charset="-128"/>
                <a:ea typeface="Meiryo UI" panose="020B0604030504040204" pitchFamily="50" charset="-128"/>
              </a:rPr>
              <a:t>実証</a:t>
            </a:r>
            <a:r>
              <a:rPr kumimoji="1" lang="ja-JP" altLang="en-US" sz="1100" dirty="0" smtClean="0">
                <a:solidFill>
                  <a:schemeClr val="bg1"/>
                </a:solidFill>
                <a:latin typeface="Meiryo UI" panose="020B0604030504040204" pitchFamily="50" charset="-128"/>
                <a:ea typeface="Meiryo UI" panose="020B0604030504040204" pitchFamily="50" charset="-128"/>
              </a:rPr>
              <a:t>可能性</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8393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a:t>
            </a:r>
            <a:r>
              <a:rPr kumimoji="1" lang="ja-JP" altLang="en-US" dirty="0" smtClean="0"/>
              <a:t>．</a:t>
            </a:r>
            <a:r>
              <a:rPr lang="ja-JP" altLang="en-US" dirty="0">
                <a:latin typeface="Meiryo UI" panose="020B0604030504040204" pitchFamily="50" charset="-128"/>
                <a:ea typeface="Meiryo UI" panose="020B0604030504040204" pitchFamily="50" charset="-128"/>
                <a:cs typeface="メイリオ" panose="020B0604030504040204" pitchFamily="50" charset="-128"/>
              </a:rPr>
              <a:t>その他、</a:t>
            </a:r>
            <a:r>
              <a:rPr lang="en-US" altLang="ja-JP" dirty="0">
                <a:latin typeface="Meiryo UI" panose="020B0604030504040204" pitchFamily="50" charset="-128"/>
                <a:ea typeface="Meiryo UI" panose="020B0604030504040204" pitchFamily="50" charset="-128"/>
                <a:cs typeface="メイリオ" panose="020B0604030504040204" pitchFamily="50" charset="-128"/>
              </a:rPr>
              <a:t>PR</a:t>
            </a:r>
            <a:r>
              <a:rPr lang="ja-JP" altLang="en-US" dirty="0">
                <a:latin typeface="Meiryo UI" panose="020B0604030504040204" pitchFamily="50" charset="-128"/>
                <a:ea typeface="Meiryo UI" panose="020B0604030504040204" pitchFamily="50" charset="-128"/>
                <a:cs typeface="メイリオ" panose="020B0604030504040204" pitchFamily="50" charset="-128"/>
              </a:rPr>
              <a:t>したい事項（任意）</a:t>
            </a:r>
          </a:p>
        </p:txBody>
      </p:sp>
      <p:sp>
        <p:nvSpPr>
          <p:cNvPr id="3" name="コンテンツ プレースホルダー 2"/>
          <p:cNvSpPr>
            <a:spLocks noGrp="1"/>
          </p:cNvSpPr>
          <p:nvPr>
            <p:ph idx="1"/>
          </p:nvPr>
        </p:nvSpPr>
        <p:spPr/>
        <p:txBody>
          <a:bodyPr>
            <a:normAutofit/>
          </a:bodyPr>
          <a:lstStyle/>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403648" y="4770575"/>
            <a:ext cx="7399734" cy="1384995"/>
          </a:xfrm>
          <a:prstGeom prst="rect">
            <a:avLst/>
          </a:prstGeom>
          <a:noFill/>
          <a:ln w="6350">
            <a:solidFill>
              <a:schemeClr val="tx1"/>
            </a:solidFill>
            <a:prstDash val="dash"/>
          </a:ln>
        </p:spPr>
        <p:txBody>
          <a:bodyPr wrap="square" rtlCol="0">
            <a:spAutoFit/>
          </a:bodyPr>
          <a:lstStyle/>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特筆すべき事項などございましたら、ご記入ください。</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○本プロジェクト</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実証</a:t>
            </a:r>
            <a:r>
              <a:rPr lang="ja-JP" altLang="en-US" sz="1200" dirty="0">
                <a:solidFill>
                  <a:prstClr val="black"/>
                </a:solidFill>
                <a:latin typeface="Meiryo UI" panose="020B0604030504040204" pitchFamily="50" charset="-128"/>
                <a:ea typeface="Meiryo UI" panose="020B0604030504040204" pitchFamily="50" charset="-128"/>
              </a:rPr>
              <a:t>研究</a:t>
            </a:r>
            <a:r>
              <a:rPr lang="ja-JP" altLang="en-US" sz="1200" dirty="0" smtClean="0">
                <a:solidFill>
                  <a:prstClr val="black"/>
                </a:solidFill>
                <a:latin typeface="Meiryo UI" panose="020B0604030504040204" pitchFamily="50" charset="-128"/>
                <a:ea typeface="Meiryo UI" panose="020B0604030504040204" pitchFamily="50" charset="-128"/>
              </a:rPr>
              <a:t>の基盤となる技術、プロトタイプなどがある場合、その概要、現時点での成熟具合</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200" noProof="0" dirty="0" smtClean="0">
                <a:latin typeface="Meiryo UI" panose="020B0604030504040204" pitchFamily="50" charset="-128"/>
                <a:ea typeface="Meiryo UI" panose="020B0604030504040204" pitchFamily="50" charset="-128"/>
              </a:rPr>
              <a:t>香川県内自治体</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の</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施策・事業との連携</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などの可能性がある場合、その内容</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pPr defTabSz="457200">
              <a:defRPr/>
            </a:pP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○実証</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研究</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実施時及び終了後の実装時に香川県内の自治体</a:t>
            </a:r>
            <a:r>
              <a:rPr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香川県</a:t>
            </a:r>
            <a:r>
              <a:rPr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民に還元しうるサービス　　　など</a:t>
            </a: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a:p>
            <a:pPr defTabSz="457200">
              <a:defRPr/>
            </a:pPr>
            <a:endParaRPr lang="en-US" altLang="ja-JP" sz="1200" dirty="0" smtClean="0">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a:spLocks noChangeAspect="1"/>
          </p:cNvSpPr>
          <p:nvPr/>
        </p:nvSpPr>
        <p:spPr>
          <a:xfrm>
            <a:off x="4611477" y="642634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a:spLocks noChangeAspect="1"/>
          </p:cNvSpPr>
          <p:nvPr/>
        </p:nvSpPr>
        <p:spPr>
          <a:xfrm>
            <a:off x="5601296" y="6426345"/>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安全</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3" name="正方形/長方形 12"/>
          <p:cNvSpPr>
            <a:spLocks noChangeAspect="1"/>
          </p:cNvSpPr>
          <p:nvPr/>
        </p:nvSpPr>
        <p:spPr>
          <a:xfrm>
            <a:off x="6591115" y="642634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a:spLocks noChangeAspect="1"/>
          </p:cNvSpPr>
          <p:nvPr/>
        </p:nvSpPr>
        <p:spPr>
          <a:xfrm>
            <a:off x="7707239" y="6426343"/>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発展</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37245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７</a:t>
            </a:r>
            <a:r>
              <a:rPr kumimoji="1" lang="ja-JP" altLang="en-US" dirty="0" smtClean="0"/>
              <a:t>．事業化に向けた障壁となる規制（任意）</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987824" y="5157192"/>
            <a:ext cx="5996086" cy="461665"/>
          </a:xfrm>
          <a:prstGeom prst="rect">
            <a:avLst/>
          </a:prstGeom>
          <a:noFill/>
          <a:ln w="6350">
            <a:solidFill>
              <a:schemeClr val="tx1"/>
            </a:solidFill>
            <a:prstDash val="dash"/>
          </a:ln>
        </p:spPr>
        <p:txBody>
          <a:bodyPr wrap="square" rtlCol="0">
            <a:spAutoFit/>
          </a:bodyPr>
          <a:lstStyle/>
          <a:p>
            <a:pPr lvl="0" defTabSz="457200">
              <a:defRPr/>
            </a:pPr>
            <a:r>
              <a:rPr lang="ja-JP" altLang="en-US" sz="1200" dirty="0">
                <a:solidFill>
                  <a:prstClr val="black"/>
                </a:solidFill>
                <a:latin typeface="Meiryo UI" panose="020B0604030504040204" pitchFamily="50" charset="-128"/>
                <a:ea typeface="Meiryo UI" panose="020B0604030504040204" pitchFamily="50" charset="-128"/>
              </a:rPr>
              <a:t>法</a:t>
            </a:r>
            <a:r>
              <a:rPr lang="ja-JP" altLang="en-US" sz="1200" dirty="0" smtClean="0">
                <a:solidFill>
                  <a:prstClr val="black"/>
                </a:solidFill>
                <a:latin typeface="Meiryo UI" panose="020B0604030504040204" pitchFamily="50" charset="-128"/>
                <a:ea typeface="Meiryo UI" panose="020B0604030504040204" pitchFamily="50" charset="-128"/>
              </a:rPr>
              <a:t>規制が</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プロジェクト</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の推進や更なる事業の拡大の障壁となっている場合は、</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defTabSz="457200">
              <a:defRPr/>
            </a:pPr>
            <a:r>
              <a:rPr lang="ja-JP" altLang="en-US" sz="1200" dirty="0">
                <a:solidFill>
                  <a:prstClr val="black"/>
                </a:solidFill>
                <a:latin typeface="Meiryo UI" panose="020B0604030504040204" pitchFamily="50" charset="-128"/>
                <a:ea typeface="Meiryo UI" panose="020B0604030504040204" pitchFamily="50" charset="-128"/>
              </a:rPr>
              <a:t>対象</a:t>
            </a:r>
            <a:r>
              <a:rPr lang="ja-JP" altLang="en-US" sz="1200" dirty="0" smtClean="0">
                <a:solidFill>
                  <a:prstClr val="black"/>
                </a:solidFill>
                <a:latin typeface="Meiryo UI" panose="020B0604030504040204" pitchFamily="50" charset="-128"/>
                <a:ea typeface="Meiryo UI" panose="020B0604030504040204" pitchFamily="50" charset="-128"/>
              </a:rPr>
              <a:t>となる法律と緩和を期待する内容について、具体的にご記入ください。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a:spLocks noChangeAspect="1"/>
          </p:cNvSpPr>
          <p:nvPr/>
        </p:nvSpPr>
        <p:spPr>
          <a:xfrm>
            <a:off x="2736378" y="7173417"/>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6" name="正方形/長方形 5"/>
          <p:cNvSpPr>
            <a:spLocks noChangeAspect="1"/>
          </p:cNvSpPr>
          <p:nvPr/>
        </p:nvSpPr>
        <p:spPr>
          <a:xfrm>
            <a:off x="3690193" y="7173417"/>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安全</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a:spLocks noChangeAspect="1"/>
          </p:cNvSpPr>
          <p:nvPr/>
        </p:nvSpPr>
        <p:spPr>
          <a:xfrm>
            <a:off x="4644008" y="7173416"/>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a:spLocks noChangeAspect="1"/>
          </p:cNvSpPr>
          <p:nvPr/>
        </p:nvSpPr>
        <p:spPr>
          <a:xfrm>
            <a:off x="5724128" y="7173415"/>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発展</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6085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6214912" cy="507710"/>
          </a:xfrm>
        </p:spPr>
        <p:txBody>
          <a:bodyPr>
            <a:normAutofit/>
          </a:bodyPr>
          <a:lstStyle/>
          <a:p>
            <a:r>
              <a:rPr kumimoji="1" lang="ja-JP" altLang="en-US" dirty="0"/>
              <a:t>１</a:t>
            </a:r>
            <a:r>
              <a:rPr kumimoji="1" lang="ja-JP" altLang="en-US" dirty="0" smtClean="0"/>
              <a:t>．事業者概要</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en-US" altLang="ja-JP" dirty="0" smtClean="0"/>
              <a:t>【</a:t>
            </a:r>
            <a:r>
              <a:rPr lang="ja-JP" altLang="en-US" dirty="0" smtClean="0"/>
              <a:t>事業者名</a:t>
            </a:r>
            <a:r>
              <a:rPr lang="en-US" altLang="ja-JP" dirty="0" smtClean="0"/>
              <a:t>】</a:t>
            </a:r>
          </a:p>
          <a:p>
            <a:pPr marL="0" indent="0">
              <a:buNone/>
            </a:pPr>
            <a:r>
              <a:rPr lang="en-US" altLang="ja-JP" dirty="0" smtClean="0"/>
              <a:t>【</a:t>
            </a:r>
            <a:r>
              <a:rPr lang="ja-JP" altLang="en-US" dirty="0" smtClean="0"/>
              <a:t>設立年月</a:t>
            </a:r>
            <a:r>
              <a:rPr lang="en-US" altLang="ja-JP" dirty="0" smtClean="0"/>
              <a:t>】</a:t>
            </a:r>
          </a:p>
          <a:p>
            <a:pPr marL="0" indent="0">
              <a:buNone/>
            </a:pPr>
            <a:r>
              <a:rPr lang="en-US" altLang="ja-JP" dirty="0" smtClean="0"/>
              <a:t>【</a:t>
            </a:r>
            <a:r>
              <a:rPr lang="ja-JP" altLang="en-US" dirty="0"/>
              <a:t>本社</a:t>
            </a:r>
            <a:r>
              <a:rPr lang="ja-JP" altLang="en-US" dirty="0" smtClean="0"/>
              <a:t>所在地</a:t>
            </a:r>
            <a:r>
              <a:rPr lang="en-US" altLang="ja-JP" dirty="0" smtClean="0"/>
              <a:t>】</a:t>
            </a:r>
          </a:p>
          <a:p>
            <a:pPr marL="0" indent="0">
              <a:buNone/>
            </a:pPr>
            <a:r>
              <a:rPr lang="ja-JP" altLang="en-US" sz="1600" dirty="0" smtClean="0"/>
              <a:t>（</a:t>
            </a:r>
            <a:r>
              <a:rPr lang="ja-JP" altLang="en-US" sz="1600" dirty="0"/>
              <a:t>香川県</a:t>
            </a:r>
            <a:r>
              <a:rPr lang="ja-JP" altLang="en-US" sz="1600" dirty="0" smtClean="0"/>
              <a:t>内拠点所在地）</a:t>
            </a:r>
            <a:endParaRPr lang="en-US" altLang="ja-JP" dirty="0" smtClean="0"/>
          </a:p>
          <a:p>
            <a:pPr marL="0" indent="0">
              <a:buNone/>
            </a:pPr>
            <a:r>
              <a:rPr lang="en-US" altLang="ja-JP" dirty="0" smtClean="0"/>
              <a:t>【</a:t>
            </a:r>
            <a:r>
              <a:rPr lang="ja-JP" altLang="en-US" dirty="0" smtClean="0"/>
              <a:t>代表者名</a:t>
            </a:r>
            <a:r>
              <a:rPr lang="en-US" altLang="ja-JP" dirty="0" smtClean="0"/>
              <a:t>】</a:t>
            </a:r>
            <a:endParaRPr lang="en-US" altLang="ja-JP" dirty="0"/>
          </a:p>
          <a:p>
            <a:pPr marL="0" indent="0">
              <a:buNone/>
            </a:pPr>
            <a:r>
              <a:rPr lang="en-US" altLang="ja-JP" dirty="0" smtClean="0"/>
              <a:t>【</a:t>
            </a:r>
            <a:r>
              <a:rPr lang="ja-JP" altLang="en-US" dirty="0" smtClean="0"/>
              <a:t>資本金</a:t>
            </a:r>
            <a:r>
              <a:rPr lang="en-US" altLang="ja-JP" dirty="0" smtClean="0"/>
              <a:t>】</a:t>
            </a:r>
          </a:p>
          <a:p>
            <a:pPr marL="0" indent="0">
              <a:buNone/>
            </a:pPr>
            <a:r>
              <a:rPr lang="en-US" altLang="ja-JP" dirty="0" smtClean="0"/>
              <a:t>【</a:t>
            </a:r>
            <a:r>
              <a:rPr lang="ja-JP" altLang="en-US" dirty="0" smtClean="0"/>
              <a:t>従業員数</a:t>
            </a:r>
            <a:r>
              <a:rPr lang="en-US" altLang="ja-JP" dirty="0" smtClean="0"/>
              <a:t>】</a:t>
            </a:r>
          </a:p>
          <a:p>
            <a:pPr marL="0" indent="0">
              <a:buNone/>
            </a:pPr>
            <a:r>
              <a:rPr lang="en-US" altLang="ja-JP" dirty="0" smtClean="0"/>
              <a:t>【</a:t>
            </a:r>
            <a:r>
              <a:rPr lang="ja-JP" altLang="en-US" dirty="0" smtClean="0"/>
              <a:t>事業内容</a:t>
            </a:r>
            <a:r>
              <a:rPr lang="en-US" altLang="ja-JP" dirty="0" smtClean="0"/>
              <a:t>】</a:t>
            </a:r>
            <a:r>
              <a:rPr lang="ja-JP" altLang="en-US" dirty="0" smtClean="0"/>
              <a:t> </a:t>
            </a:r>
            <a:endParaRPr lang="en-US" altLang="ja-JP" dirty="0" smtClean="0"/>
          </a:p>
          <a:p>
            <a:pPr marL="0" indent="0">
              <a:buNone/>
            </a:pPr>
            <a:r>
              <a:rPr lang="en-US" altLang="ja-JP" dirty="0" smtClean="0"/>
              <a:t>【</a:t>
            </a:r>
            <a:r>
              <a:rPr lang="ja-JP" altLang="en-US" dirty="0" smtClean="0"/>
              <a:t>ホームページ</a:t>
            </a:r>
            <a:r>
              <a:rPr lang="en-US" altLang="ja-JP" dirty="0" smtClean="0"/>
              <a:t>】</a:t>
            </a:r>
            <a:r>
              <a:rPr lang="ja-JP" altLang="en-US" dirty="0" smtClean="0"/>
              <a:t>　等</a:t>
            </a:r>
            <a:endParaRPr lang="en-US" altLang="ja-JP" dirty="0" smtClean="0"/>
          </a:p>
          <a:p>
            <a:pPr marL="0" indent="0">
              <a:buNone/>
            </a:pPr>
            <a:endParaRPr lang="en-US" altLang="ja-JP" dirty="0" smtClean="0"/>
          </a:p>
        </p:txBody>
      </p:sp>
      <p:sp>
        <p:nvSpPr>
          <p:cNvPr id="4" name="テキスト ボックス 3"/>
          <p:cNvSpPr txBox="1"/>
          <p:nvPr/>
        </p:nvSpPr>
        <p:spPr>
          <a:xfrm>
            <a:off x="2735897" y="4952476"/>
            <a:ext cx="5421168" cy="1015663"/>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上記の項目はいずれも記載必須です。</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内容や特長を示すデータがあれば，任意で追加してください。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複数の事業者で</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共同提案をする場合</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１枚目</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に代表提案事業社を記入し，スライドを複製の上，２枚目以降に共同提案事業社概要を作成してください</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a:xfrm>
            <a:off x="3094182" y="2371432"/>
            <a:ext cx="5421168" cy="646331"/>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200" dirty="0" smtClean="0">
                <a:solidFill>
                  <a:prstClr val="black"/>
                </a:solidFill>
                <a:latin typeface="Meiryo UI" panose="020B0604030504040204" pitchFamily="50" charset="-128"/>
                <a:ea typeface="Meiryo UI" panose="020B0604030504040204" pitchFamily="50" charset="-128"/>
              </a:rPr>
              <a:t>県内</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拠点については，</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≪本社所在地が</a:t>
            </a:r>
            <a:r>
              <a:rPr lang="ja-JP" altLang="en-US" sz="1200" dirty="0" smtClean="0">
                <a:solidFill>
                  <a:prstClr val="black"/>
                </a:solidFill>
                <a:latin typeface="Meiryo UI" panose="020B0604030504040204" pitchFamily="50" charset="-128"/>
                <a:ea typeface="Meiryo UI" panose="020B0604030504040204" pitchFamily="50" charset="-128"/>
              </a:rPr>
              <a:t>香川県</a:t>
            </a:r>
            <a:r>
              <a:rPr lang="ja-JP" altLang="en-US" sz="1200" dirty="0">
                <a:solidFill>
                  <a:prstClr val="black"/>
                </a:solidFill>
                <a:latin typeface="Meiryo UI" panose="020B0604030504040204" pitchFamily="50" charset="-128"/>
                <a:ea typeface="Meiryo UI" panose="020B0604030504040204" pitchFamily="50" charset="-128"/>
              </a:rPr>
              <a:t>外</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であり，かつ，香川県内に支社等に拠点がある場合≫</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48595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２．事業・取組みについて</a:t>
            </a:r>
            <a:endParaRPr kumimoji="1" lang="ja-JP" altLang="en-US" sz="1400" dirty="0"/>
          </a:p>
        </p:txBody>
      </p:sp>
      <p:sp>
        <p:nvSpPr>
          <p:cNvPr id="5" name="コンテンツ プレースホルダー 4"/>
          <p:cNvSpPr>
            <a:spLocks noGrp="1"/>
          </p:cNvSpPr>
          <p:nvPr>
            <p:ph idx="1"/>
          </p:nvPr>
        </p:nvSpPr>
        <p:spPr/>
        <p:txBody>
          <a:bodyPr/>
          <a:lstStyle/>
          <a:p>
            <a:pPr marL="0" indent="0">
              <a:buNone/>
            </a:pPr>
            <a:r>
              <a:rPr kumimoji="1" lang="ja-JP" altLang="en-US" dirty="0" smtClean="0"/>
              <a:t>（１）</a:t>
            </a:r>
            <a:r>
              <a:rPr lang="ja-JP" altLang="en-US" dirty="0" smtClean="0"/>
              <a:t>解決したい</a:t>
            </a:r>
            <a:r>
              <a:rPr lang="ja-JP" altLang="en-US" dirty="0"/>
              <a:t>地域</a:t>
            </a:r>
            <a:r>
              <a:rPr lang="ja-JP" altLang="en-US" dirty="0" smtClean="0"/>
              <a:t>課題</a:t>
            </a:r>
            <a:endParaRPr lang="en-US" altLang="ja-JP" dirty="0" smtClean="0"/>
          </a:p>
          <a:p>
            <a:pPr marL="0" indent="0">
              <a:buNone/>
            </a:pPr>
            <a:endParaRPr lang="en-US" altLang="ja-JP" dirty="0" smtClean="0"/>
          </a:p>
          <a:p>
            <a:endParaRPr lang="en-US" altLang="ja-JP" dirty="0"/>
          </a:p>
          <a:p>
            <a:pPr marL="0" indent="0">
              <a:buNone/>
            </a:pPr>
            <a:endParaRPr lang="en-US" altLang="ja-JP" dirty="0" smtClean="0"/>
          </a:p>
          <a:p>
            <a:pPr marL="0" indent="0">
              <a:buNone/>
            </a:pPr>
            <a:endParaRPr lang="en-US" altLang="ja-JP" dirty="0" smtClean="0"/>
          </a:p>
          <a:p>
            <a:pPr marL="0" indent="0">
              <a:buNone/>
            </a:pPr>
            <a:endParaRPr lang="en-US" altLang="ja-JP" dirty="0"/>
          </a:p>
        </p:txBody>
      </p:sp>
      <p:sp>
        <p:nvSpPr>
          <p:cNvPr id="6" name="テキスト ボックス 5"/>
          <p:cNvSpPr txBox="1"/>
          <p:nvPr/>
        </p:nvSpPr>
        <p:spPr>
          <a:xfrm>
            <a:off x="2555776" y="4725144"/>
            <a:ext cx="6336704" cy="1015663"/>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主に、下記のような内容について、詳しくご記入ください。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○プロジェクトを通じて解決したい</a:t>
            </a:r>
            <a:r>
              <a:rPr lang="ja-JP" altLang="en-US" sz="1200" dirty="0">
                <a:solidFill>
                  <a:prstClr val="black"/>
                </a:solidFill>
                <a:latin typeface="Meiryo UI" panose="020B0604030504040204" pitchFamily="50" charset="-128"/>
                <a:ea typeface="Meiryo UI" panose="020B0604030504040204" pitchFamily="50" charset="-128"/>
              </a:rPr>
              <a:t>地域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データ分析を用い具体的に記載すること</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○地域課題を設定した背景</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57200">
              <a:defRPr/>
            </a:pPr>
            <a:r>
              <a:rPr lang="ja-JP" altLang="en-US" sz="1200" dirty="0">
                <a:solidFill>
                  <a:prstClr val="black"/>
                </a:solidFill>
                <a:latin typeface="Meiryo UI" panose="020B0604030504040204" pitchFamily="50" charset="-128"/>
                <a:ea typeface="Meiryo UI" panose="020B0604030504040204" pitchFamily="50" charset="-128"/>
              </a:rPr>
              <a:t>○プロジェクトの目的・</a:t>
            </a:r>
            <a:r>
              <a:rPr lang="ja-JP" altLang="en-US" sz="1200" dirty="0" smtClean="0">
                <a:solidFill>
                  <a:prstClr val="black"/>
                </a:solidFill>
                <a:latin typeface="Meiryo UI" panose="020B0604030504040204" pitchFamily="50" charset="-128"/>
                <a:ea typeface="Meiryo UI" panose="020B0604030504040204" pitchFamily="50" charset="-128"/>
              </a:rPr>
              <a:t>目指す姿</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ja-JP" altLang="en-US" sz="1200" dirty="0">
                <a:solidFill>
                  <a:prstClr val="black"/>
                </a:solidFill>
                <a:latin typeface="Meiryo UI" panose="020B0604030504040204" pitchFamily="50" charset="-128"/>
                <a:ea typeface="Meiryo UI" panose="020B0604030504040204" pitchFamily="50" charset="-128"/>
              </a:rPr>
              <a:t>○事業を進めるにあたっての課題（「今回なぜ、実証研究が必要なのか」という観点</a:t>
            </a:r>
            <a:r>
              <a:rPr lang="ja-JP" altLang="en-US" sz="1200" dirty="0" smtClean="0">
                <a:solidFill>
                  <a:prstClr val="black"/>
                </a:solidFill>
                <a:latin typeface="Meiryo UI" panose="020B0604030504040204" pitchFamily="50" charset="-128"/>
                <a:ea typeface="Meiryo UI" panose="020B0604030504040204" pitchFamily="50" charset="-128"/>
              </a:rPr>
              <a:t>から記載すること</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9" name="正方形/長方形 8"/>
          <p:cNvSpPr>
            <a:spLocks noChangeAspect="1"/>
          </p:cNvSpPr>
          <p:nvPr/>
        </p:nvSpPr>
        <p:spPr>
          <a:xfrm>
            <a:off x="6660232" y="6433063"/>
            <a:ext cx="828674" cy="300797"/>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a:spLocks noChangeAspect="1"/>
          </p:cNvSpPr>
          <p:nvPr/>
        </p:nvSpPr>
        <p:spPr>
          <a:xfrm>
            <a:off x="7560371" y="6429589"/>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8799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２．事業・取組みについて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9" name="コンテンツ プレースホルダー 4"/>
          <p:cNvSpPr txBox="1">
            <a:spLocks/>
          </p:cNvSpPr>
          <p:nvPr/>
        </p:nvSpPr>
        <p:spPr>
          <a:xfrm>
            <a:off x="594762" y="1141298"/>
            <a:ext cx="7886700" cy="50547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Wingdings" panose="05000000000000000000" pitchFamily="2" charset="2"/>
              <a:buNone/>
            </a:pPr>
            <a:r>
              <a:rPr lang="ja-JP" altLang="en-US" dirty="0" smtClean="0"/>
              <a:t>（２）これまでの取組み内容について</a:t>
            </a:r>
            <a:endParaRPr lang="en-US" altLang="ja-JP" dirty="0" smtClean="0"/>
          </a:p>
          <a:p>
            <a:endParaRPr lang="en-US" altLang="ja-JP" dirty="0" smtClean="0"/>
          </a:p>
          <a:p>
            <a:endParaRPr lang="en-US" altLang="ja-JP" dirty="0" smtClean="0"/>
          </a:p>
          <a:p>
            <a:pPr marL="0" indent="0">
              <a:buFont typeface="Wingdings" panose="05000000000000000000" pitchFamily="2" charset="2"/>
              <a:buNone/>
            </a:pPr>
            <a:endParaRPr lang="en-US" altLang="ja-JP" dirty="0" smtClean="0"/>
          </a:p>
          <a:p>
            <a:pPr marL="0" indent="0">
              <a:buFont typeface="Wingdings" panose="05000000000000000000" pitchFamily="2" charset="2"/>
              <a:buNone/>
            </a:pPr>
            <a:endParaRPr lang="en-US" altLang="ja-JP" dirty="0" smtClean="0"/>
          </a:p>
        </p:txBody>
      </p:sp>
      <p:sp>
        <p:nvSpPr>
          <p:cNvPr id="10" name="テキスト ボックス 9"/>
          <p:cNvSpPr txBox="1"/>
          <p:nvPr/>
        </p:nvSpPr>
        <p:spPr>
          <a:xfrm>
            <a:off x="1658064" y="1556792"/>
            <a:ext cx="5827872" cy="646331"/>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これまで実施してきた事業・取組みの内容や状況についてご記入ください。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a:spLocks noChangeAspect="1"/>
          </p:cNvSpPr>
          <p:nvPr/>
        </p:nvSpPr>
        <p:spPr>
          <a:xfrm>
            <a:off x="6657262" y="6425153"/>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7" name="正方形/長方形 16"/>
          <p:cNvSpPr>
            <a:spLocks noChangeAspect="1"/>
          </p:cNvSpPr>
          <p:nvPr/>
        </p:nvSpPr>
        <p:spPr>
          <a:xfrm>
            <a:off x="7560809" y="6431877"/>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8298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smtClean="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latin typeface="Meiryo UI" panose="020B0604030504040204" pitchFamily="50" charset="-128"/>
                <a:ea typeface="Meiryo UI" panose="020B0604030504040204" pitchFamily="50" charset="-128"/>
              </a:rPr>
              <a:t>（１）実証内容</a:t>
            </a: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851920" y="2564904"/>
            <a:ext cx="4916830" cy="830997"/>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lang="ja-JP" altLang="en-US" sz="1200" dirty="0">
                <a:solidFill>
                  <a:prstClr val="black"/>
                </a:solidFill>
                <a:latin typeface="Meiryo UI" panose="020B0604030504040204" pitchFamily="50" charset="-128"/>
                <a:ea typeface="Meiryo UI" panose="020B0604030504040204" pitchFamily="50" charset="-128"/>
              </a:rPr>
              <a:t>地域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課題」を解決するために、どのような実証</a:t>
            </a:r>
            <a:r>
              <a:rPr lang="ja-JP" altLang="en-US" sz="1200" dirty="0">
                <a:solidFill>
                  <a:prstClr val="black"/>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を想定しているのかをご記入ください。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defTabSz="457200">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①実証</a:t>
            </a:r>
            <a:r>
              <a:rPr lang="ja-JP" altLang="en-US" sz="1200" dirty="0">
                <a:solidFill>
                  <a:prstClr val="black"/>
                </a:solidFill>
                <a:latin typeface="Meiryo UI" panose="020B0604030504040204" pitchFamily="50" charset="-128"/>
                <a:ea typeface="Meiryo UI" panose="020B0604030504040204" pitchFamily="50" charset="-128"/>
              </a:rPr>
              <a:t>内容　</a:t>
            </a:r>
            <a:r>
              <a:rPr lang="ja-JP" altLang="en-US" sz="1200" b="1" dirty="0">
                <a:solidFill>
                  <a:srgbClr val="FF0000"/>
                </a:solidFill>
                <a:latin typeface="Meiryo UI" panose="020B0604030504040204" pitchFamily="50" charset="-128"/>
                <a:ea typeface="Meiryo UI" panose="020B0604030504040204" pitchFamily="50" charset="-128"/>
              </a:rPr>
              <a:t> </a:t>
            </a:r>
            <a:r>
              <a:rPr lang="ja-JP" altLang="en-US" sz="1200" b="1" dirty="0" smtClean="0">
                <a:solidFill>
                  <a:srgbClr val="FF0000"/>
                </a:solidFill>
                <a:latin typeface="Meiryo UI" panose="020B0604030504040204" pitchFamily="50" charset="-128"/>
                <a:ea typeface="Meiryo UI" panose="020B0604030504040204" pitchFamily="50" charset="-128"/>
              </a:rPr>
              <a:t>←具体的に記載をお願い</a:t>
            </a:r>
            <a:r>
              <a:rPr lang="ja-JP" altLang="en-US" sz="1200" b="1" dirty="0">
                <a:solidFill>
                  <a:srgbClr val="FF0000"/>
                </a:solidFill>
                <a:latin typeface="Meiryo UI" panose="020B0604030504040204" pitchFamily="50" charset="-128"/>
                <a:ea typeface="Meiryo UI" panose="020B0604030504040204" pitchFamily="50" charset="-128"/>
              </a:rPr>
              <a:t>します</a:t>
            </a:r>
            <a:r>
              <a:rPr lang="ja-JP" altLang="en-US" sz="1200" b="1" dirty="0" smtClean="0">
                <a:solidFill>
                  <a:srgbClr val="FF0000"/>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安全性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3401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smtClean="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latin typeface="Meiryo UI" panose="020B0604030504040204" pitchFamily="50" charset="-128"/>
                <a:ea typeface="Meiryo UI" panose="020B0604030504040204" pitchFamily="50" charset="-128"/>
              </a:rPr>
              <a:t>（２）新たな取組みであることのＰＲ</a:t>
            </a: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（３）実証フィールド及び対象者</a:t>
            </a: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978225" y="2046188"/>
            <a:ext cx="4916830" cy="1569660"/>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lang="ja-JP" altLang="en-US" sz="1200" dirty="0">
                <a:solidFill>
                  <a:prstClr val="black"/>
                </a:solidFill>
                <a:latin typeface="Meiryo UI" panose="020B0604030504040204" pitchFamily="50" charset="-128"/>
                <a:ea typeface="Meiryo UI" panose="020B0604030504040204" pitchFamily="50" charset="-128"/>
              </a:rPr>
              <a:t>地域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課題」を解決するために、どのような実証</a:t>
            </a:r>
            <a:r>
              <a:rPr lang="ja-JP" altLang="en-US" sz="1200" dirty="0">
                <a:solidFill>
                  <a:prstClr val="black"/>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を想定しているのかをご記入ください。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defTabSz="457200">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②</a:t>
            </a:r>
            <a:r>
              <a:rPr lang="ja-JP" altLang="en-US" sz="1200" dirty="0">
                <a:solidFill>
                  <a:prstClr val="black"/>
                </a:solidFill>
                <a:latin typeface="Meiryo UI" panose="020B0604030504040204" pitchFamily="50" charset="-128"/>
                <a:ea typeface="Meiryo UI" panose="020B0604030504040204" pitchFamily="50" charset="-128"/>
              </a:rPr>
              <a:t>新たな</a:t>
            </a:r>
            <a:r>
              <a:rPr lang="ja-JP" altLang="en-US" sz="1200" dirty="0" smtClean="0">
                <a:solidFill>
                  <a:prstClr val="black"/>
                </a:solidFill>
                <a:latin typeface="Meiryo UI" panose="020B0604030504040204" pitchFamily="50" charset="-128"/>
                <a:ea typeface="Meiryo UI" panose="020B0604030504040204" pitchFamily="50" charset="-128"/>
              </a:rPr>
              <a:t>取り組みであることのＰＲ</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en-US" altLang="ja-JP" sz="1200" dirty="0" smtClean="0">
                <a:solidFill>
                  <a:srgbClr val="FF0000"/>
                </a:solidFill>
                <a:latin typeface="Meiryo UI" panose="020B0604030504040204" pitchFamily="50" charset="-128"/>
                <a:ea typeface="Meiryo UI" panose="020B0604030504040204" pitchFamily="50" charset="-128"/>
              </a:rPr>
              <a:t>※</a:t>
            </a:r>
            <a:r>
              <a:rPr lang="ja-JP" altLang="en-US" sz="1200" dirty="0" smtClean="0">
                <a:solidFill>
                  <a:srgbClr val="FF0000"/>
                </a:solidFill>
                <a:latin typeface="Meiryo UI" panose="020B0604030504040204" pitchFamily="50" charset="-128"/>
                <a:ea typeface="Meiryo UI" panose="020B0604030504040204" pitchFamily="50" charset="-128"/>
              </a:rPr>
              <a:t>他自治体との連携実績がある場合は、本県での取組みが他自治体での取組みと何が違うのかを具体的に説明してください。</a:t>
            </a:r>
            <a:endParaRPr lang="en-US" altLang="ja-JP" sz="1200" dirty="0" smtClean="0">
              <a:solidFill>
                <a:srgbClr val="FF0000"/>
              </a:solidFill>
              <a:latin typeface="Meiryo UI" panose="020B0604030504040204" pitchFamily="50" charset="-128"/>
              <a:ea typeface="Meiryo UI" panose="020B0604030504040204" pitchFamily="50" charset="-128"/>
            </a:endParaRPr>
          </a:p>
          <a:p>
            <a:pPr defTabSz="457200">
              <a:defRPr/>
            </a:pPr>
            <a:r>
              <a:rPr lang="ja-JP" altLang="en-US" sz="1200" dirty="0">
                <a:solidFill>
                  <a:prstClr val="black"/>
                </a:solidFill>
                <a:latin typeface="Meiryo UI" panose="020B0604030504040204" pitchFamily="50" charset="-128"/>
                <a:ea typeface="Meiryo UI" panose="020B0604030504040204" pitchFamily="50" charset="-128"/>
              </a:rPr>
              <a:t>③</a:t>
            </a:r>
            <a:r>
              <a:rPr lang="ja-JP" altLang="en-US" sz="1200" dirty="0" smtClean="0">
                <a:solidFill>
                  <a:prstClr val="black"/>
                </a:solidFill>
                <a:latin typeface="Meiryo UI" panose="020B0604030504040204" pitchFamily="50" charset="-128"/>
                <a:ea typeface="Meiryo UI" panose="020B0604030504040204" pitchFamily="50" charset="-128"/>
              </a:rPr>
              <a:t>実証フィールド及び対象者</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実証フィールド、想定</a:t>
            </a:r>
            <a:r>
              <a:rPr lang="ja-JP" altLang="en-US" sz="1200" dirty="0">
                <a:solidFill>
                  <a:prstClr val="black"/>
                </a:solidFill>
                <a:latin typeface="Meiryo UI" panose="020B0604030504040204" pitchFamily="50" charset="-128"/>
                <a:ea typeface="Meiryo UI" panose="020B0604030504040204" pitchFamily="50" charset="-128"/>
              </a:rPr>
              <a:t>人数のほか，属性を具体的にご記入ください</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安全性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67390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smtClean="0"/>
              <a:t>．想定している実証</a:t>
            </a:r>
            <a:r>
              <a:rPr lang="ja-JP" altLang="en-US" dirty="0"/>
              <a:t>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a:t>
            </a:r>
            <a:r>
              <a:rPr lang="ja-JP" altLang="en-US" dirty="0"/>
              <a:t>４）組織・体制</a:t>
            </a:r>
            <a:endParaRPr lang="en-US" altLang="ja-JP" dirty="0"/>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（５）その他</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779912" y="2564904"/>
            <a:ext cx="4988838" cy="2862322"/>
          </a:xfrm>
          <a:prstGeom prst="rect">
            <a:avLst/>
          </a:prstGeom>
          <a:noFill/>
          <a:ln w="6350">
            <a:solidFill>
              <a:schemeClr val="tx1"/>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また、</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lang="ja-JP" altLang="en-US" sz="1200" dirty="0">
                <a:solidFill>
                  <a:prstClr val="black"/>
                </a:solidFill>
                <a:latin typeface="Meiryo UI" panose="020B0604030504040204" pitchFamily="50" charset="-128"/>
                <a:ea typeface="Meiryo UI" panose="020B0604030504040204" pitchFamily="50" charset="-128"/>
              </a:rPr>
              <a:t>地域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課題」を解決するために、どのような実証</a:t>
            </a:r>
            <a:r>
              <a:rPr lang="ja-JP" altLang="en-US" sz="1200" dirty="0">
                <a:solidFill>
                  <a:prstClr val="black"/>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を想定しているのかをご記入ください。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defTabSz="457200">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④組織・体制</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実証実験に向けたかがわ</a:t>
            </a:r>
            <a:r>
              <a:rPr lang="en-US" altLang="ja-JP" sz="1200" dirty="0" smtClean="0">
                <a:solidFill>
                  <a:prstClr val="black"/>
                </a:solidFill>
                <a:latin typeface="Meiryo UI" panose="020B0604030504040204" pitchFamily="50" charset="-128"/>
                <a:ea typeface="Meiryo UI" panose="020B0604030504040204" pitchFamily="50" charset="-128"/>
              </a:rPr>
              <a:t>DX</a:t>
            </a:r>
            <a:r>
              <a:rPr lang="ja-JP" altLang="en-US" sz="1200" dirty="0" smtClean="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Lab</a:t>
            </a:r>
            <a:r>
              <a:rPr lang="ja-JP" altLang="en-US" sz="1200" dirty="0">
                <a:solidFill>
                  <a:prstClr val="black"/>
                </a:solidFill>
                <a:latin typeface="Meiryo UI" panose="020B0604030504040204" pitchFamily="50" charset="-128"/>
                <a:ea typeface="Meiryo UI" panose="020B0604030504040204" pitchFamily="50" charset="-128"/>
              </a:rPr>
              <a:t>における活動の参画体制（組織・人員）</a:t>
            </a:r>
            <a:endParaRPr lang="en-US" altLang="ja-JP" sz="1200" dirty="0">
              <a:solidFill>
                <a:prstClr val="black"/>
              </a:solidFill>
              <a:latin typeface="Meiryo UI" panose="020B0604030504040204" pitchFamily="50" charset="-128"/>
              <a:ea typeface="Meiryo UI" panose="020B0604030504040204" pitchFamily="50" charset="-128"/>
            </a:endParaRPr>
          </a:p>
          <a:p>
            <a:pPr lvl="0" defTabSz="457200">
              <a:defRPr/>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連携が可能な団体等の記載</a:t>
            </a:r>
            <a:endParaRPr lang="en-US" altLang="ja-JP" sz="1200" dirty="0">
              <a:solidFill>
                <a:prstClr val="black"/>
              </a:solidFill>
              <a:latin typeface="Meiryo UI" panose="020B0604030504040204" pitchFamily="50" charset="-128"/>
              <a:ea typeface="Meiryo UI" panose="020B0604030504040204" pitchFamily="50" charset="-128"/>
            </a:endParaRPr>
          </a:p>
          <a:p>
            <a:pPr lvl="0" defTabSz="45720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⑤その他</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実施フロー　</a:t>
            </a:r>
            <a:endParaRPr lang="en-US" altLang="ja-JP" sz="1200" b="1" dirty="0">
              <a:solidFill>
                <a:srgbClr val="FF0000"/>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実証</a:t>
            </a:r>
            <a:r>
              <a:rPr lang="ja-JP" altLang="en-US" sz="1200" dirty="0" smtClean="0">
                <a:solidFill>
                  <a:prstClr val="black"/>
                </a:solidFill>
                <a:latin typeface="Meiryo UI" panose="020B0604030504040204" pitchFamily="50" charset="-128"/>
                <a:ea typeface="Meiryo UI" panose="020B0604030504040204" pitchFamily="50" charset="-128"/>
              </a:rPr>
              <a:t>期間</a:t>
            </a:r>
            <a:r>
              <a:rPr lang="ja-JP" altLang="en-US" sz="1200" dirty="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a:p>
            <a:pPr defTabSz="457200">
              <a:defRPr/>
            </a:pPr>
            <a:r>
              <a:rPr lang="ja-JP" altLang="en-US" sz="1200" dirty="0">
                <a:solidFill>
                  <a:prstClr val="black"/>
                </a:solidFill>
                <a:latin typeface="Meiryo UI" panose="020B0604030504040204" pitchFamily="50" charset="-128"/>
                <a:ea typeface="Meiryo UI" panose="020B0604030504040204" pitchFamily="50" charset="-128"/>
              </a:rPr>
              <a:t>○安全性・</a:t>
            </a:r>
            <a:r>
              <a:rPr lang="ja-JP" altLang="en-US" sz="1200" dirty="0" smtClean="0">
                <a:solidFill>
                  <a:prstClr val="black"/>
                </a:solidFill>
                <a:latin typeface="Meiryo UI" panose="020B0604030504040204" pitchFamily="50" charset="-128"/>
                <a:ea typeface="Meiryo UI" panose="020B0604030504040204" pitchFamily="50" charset="-128"/>
              </a:rPr>
              <a:t>信頼性の担保、サポート体制</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など</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想定している内容を具体的</a:t>
            </a:r>
            <a:r>
              <a:rPr lang="ja-JP" altLang="en-US" sz="1200" dirty="0">
                <a:solidFill>
                  <a:prstClr val="black"/>
                </a:solidFill>
                <a:latin typeface="Meiryo UI" panose="020B0604030504040204" pitchFamily="50" charset="-128"/>
                <a:ea typeface="Meiryo UI" panose="020B0604030504040204" pitchFamily="50" charset="-128"/>
              </a:rPr>
              <a:t>に記入してください。</a:t>
            </a:r>
            <a:endParaRPr lang="en-US" altLang="ja-JP" sz="1200" dirty="0">
              <a:solidFill>
                <a:prstClr val="black"/>
              </a:solidFill>
              <a:latin typeface="Meiryo UI" panose="020B0604030504040204" pitchFamily="50" charset="-128"/>
              <a:ea typeface="Meiryo UI" panose="020B0604030504040204" pitchFamily="50" charset="-128"/>
            </a:endParaRPr>
          </a:p>
          <a:p>
            <a:pPr lvl="0" defTabSz="457200">
              <a:defRPr/>
            </a:pPr>
            <a:endParaRPr lang="en-US" altLang="ja-JP" sz="1200" dirty="0">
              <a:solidFill>
                <a:prstClr val="black"/>
              </a:solidFill>
              <a:latin typeface="Meiryo UI" panose="020B0604030504040204" pitchFamily="50" charset="-128"/>
              <a:ea typeface="Meiryo UI" panose="020B0604030504040204" pitchFamily="50" charset="-128"/>
            </a:endParaRPr>
          </a:p>
          <a:p>
            <a:pPr lvl="0" defTabSz="457200">
              <a:defRPr/>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ページが不足する場合，追加してください。</a:t>
            </a:r>
            <a:endParaRPr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p:cNvSpPr>
            <a:spLocks noChangeAspect="1"/>
          </p:cNvSpPr>
          <p:nvPr/>
        </p:nvSpPr>
        <p:spPr>
          <a:xfrm>
            <a:off x="5607966"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eiryo UI" panose="020B0604030504040204" pitchFamily="50" charset="-128"/>
                <a:ea typeface="Meiryo UI" panose="020B0604030504040204" pitchFamily="50" charset="-128"/>
              </a:rPr>
              <a:t>適合</a:t>
            </a:r>
            <a:r>
              <a:rPr kumimoji="1" lang="ja-JP" altLang="en-US" sz="1400" dirty="0" smtClean="0">
                <a:solidFill>
                  <a:schemeClr val="bg1"/>
                </a:solidFill>
                <a:latin typeface="Meiryo UI" panose="020B0604030504040204" pitchFamily="50" charset="-128"/>
                <a:ea typeface="Meiryo UI" panose="020B0604030504040204" pitchFamily="50" charset="-128"/>
              </a:rPr>
              <a:t>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a:spLocks noChangeAspect="1"/>
          </p:cNvSpPr>
          <p:nvPr/>
        </p:nvSpPr>
        <p:spPr>
          <a:xfrm>
            <a:off x="6566852" y="6425152"/>
            <a:ext cx="828674"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安全性</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a:spLocks noChangeAspect="1"/>
          </p:cNvSpPr>
          <p:nvPr/>
        </p:nvSpPr>
        <p:spPr>
          <a:xfrm>
            <a:off x="7525739" y="642807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3979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３．想定している実証</a:t>
            </a:r>
            <a:r>
              <a:rPr lang="ja-JP" altLang="en-US" dirty="0" smtClean="0"/>
              <a:t>研究</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372159075"/>
              </p:ext>
            </p:extLst>
          </p:nvPr>
        </p:nvGraphicFramePr>
        <p:xfrm>
          <a:off x="628649" y="1700808"/>
          <a:ext cx="7865114" cy="2878396"/>
        </p:xfrm>
        <a:graphic>
          <a:graphicData uri="http://schemas.openxmlformats.org/drawingml/2006/table">
            <a:tbl>
              <a:tblPr firstRow="1" bandRow="1">
                <a:tableStyleId>{2D5ABB26-0587-4C30-8999-92F81FD0307C}</a:tableStyleId>
              </a:tblPr>
              <a:tblGrid>
                <a:gridCol w="3322332">
                  <a:extLst>
                    <a:ext uri="{9D8B030D-6E8A-4147-A177-3AD203B41FA5}">
                      <a16:colId xmlns:a16="http://schemas.microsoft.com/office/drawing/2014/main" val="20000"/>
                    </a:ext>
                  </a:extLst>
                </a:gridCol>
                <a:gridCol w="1649866">
                  <a:extLst>
                    <a:ext uri="{9D8B030D-6E8A-4147-A177-3AD203B41FA5}">
                      <a16:colId xmlns:a16="http://schemas.microsoft.com/office/drawing/2014/main" val="20001"/>
                    </a:ext>
                  </a:extLst>
                </a:gridCol>
                <a:gridCol w="2892916">
                  <a:extLst>
                    <a:ext uri="{9D8B030D-6E8A-4147-A177-3AD203B41FA5}">
                      <a16:colId xmlns:a16="http://schemas.microsoft.com/office/drawing/2014/main" val="20002"/>
                    </a:ext>
                  </a:extLst>
                </a:gridCol>
              </a:tblGrid>
              <a:tr h="439996">
                <a:tc>
                  <a:txBody>
                    <a:bodyPr/>
                    <a:lstStyle/>
                    <a:p>
                      <a:pPr algn="ctr"/>
                      <a:r>
                        <a:rPr kumimoji="1" lang="ja-JP" altLang="en-US" sz="1400" b="1" dirty="0" smtClean="0">
                          <a:solidFill>
                            <a:schemeClr val="bg1"/>
                          </a:solidFill>
                        </a:rPr>
                        <a:t>科目</a:t>
                      </a:r>
                      <a:endParaRPr kumimoji="1" lang="ja-JP" altLang="en-US" sz="1400" b="1" dirty="0">
                        <a:solidFill>
                          <a:schemeClr val="bg1"/>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dirty="0" smtClean="0">
                          <a:solidFill>
                            <a:schemeClr val="bg1"/>
                          </a:solidFill>
                        </a:rPr>
                        <a:t>金額（円）</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dirty="0" smtClean="0">
                          <a:solidFill>
                            <a:schemeClr val="bg1"/>
                          </a:solidFill>
                        </a:rPr>
                        <a:t>備考（用途、積算基礎等）</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5368791"/>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457159"/>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3575429"/>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6787230"/>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0354834"/>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143142"/>
                  </a:ext>
                </a:extLst>
              </a:tr>
              <a:tr h="301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6448304"/>
                  </a:ext>
                </a:extLst>
              </a:tr>
              <a:tr h="2564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事業費合計</a:t>
                      </a: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p:cNvSpPr>
            <a:spLocks noChangeAspect="1"/>
          </p:cNvSpPr>
          <p:nvPr/>
        </p:nvSpPr>
        <p:spPr>
          <a:xfrm>
            <a:off x="7560371" y="6386833"/>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28649" y="5078360"/>
            <a:ext cx="7865114" cy="1200329"/>
          </a:xfrm>
          <a:prstGeom prst="rect">
            <a:avLst/>
          </a:prstGeom>
          <a:noFill/>
          <a:ln w="6350">
            <a:solidFill>
              <a:schemeClr val="tx1"/>
            </a:solidFill>
            <a:prstDash val="dash"/>
          </a:ln>
        </p:spPr>
        <p:txBody>
          <a:bodyPr wrap="square" rtlCol="0">
            <a:spAutoFit/>
          </a:bodyPr>
          <a:lstStyle/>
          <a:p>
            <a:pPr defTabSz="457200">
              <a:defRPr/>
            </a:pPr>
            <a:r>
              <a:rPr lang="en-US" altLang="ja-JP" sz="1200" dirty="0" smtClean="0">
                <a:solidFill>
                  <a:prstClr val="black"/>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想定している実証</a:t>
            </a:r>
            <a:r>
              <a:rPr lang="ja-JP" altLang="en-US" sz="1200" dirty="0" smtClean="0">
                <a:solidFill>
                  <a:prstClr val="black"/>
                </a:solidFill>
                <a:latin typeface="Meiryo UI" panose="020B0604030504040204" pitchFamily="50" charset="-128"/>
                <a:ea typeface="Meiryo UI" panose="020B0604030504040204" pitchFamily="50" charset="-128"/>
              </a:rPr>
              <a:t>研究</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における事業費計画（案）をご記入ください。</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57200">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県からの実証費用の一部支援については、全体事業費を事業者との応分の負担とし、かつ上限額を設ける予定です。</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人件費は補助対象外とする予定です。</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457200">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県が支援する費用以外は事業者の投資となります。</a:t>
            </a:r>
            <a:endParaRPr lang="en-US" altLang="ja-JP" sz="1200" dirty="0">
              <a:solidFill>
                <a:prstClr val="black"/>
              </a:solidFill>
              <a:latin typeface="Meiryo UI" panose="020B0604030504040204" pitchFamily="50" charset="-128"/>
              <a:ea typeface="Meiryo UI" panose="020B0604030504040204" pitchFamily="50" charset="-128"/>
            </a:endParaRPr>
          </a:p>
          <a:p>
            <a:pPr defTabSz="457200">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事業費計画は現段階の案のため、</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WG</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活動を通じた検討を踏まえ事業費の増減は可能です。実証研究計画書の中で最終の事業費計画を提出していただく予定です。</a:t>
            </a:r>
          </a:p>
        </p:txBody>
      </p:sp>
      <p:sp>
        <p:nvSpPr>
          <p:cNvPr id="8" name="コンテンツ プレースホルダー 4"/>
          <p:cNvSpPr>
            <a:spLocks noGrp="1"/>
          </p:cNvSpPr>
          <p:nvPr>
            <p:ph idx="1"/>
          </p:nvPr>
        </p:nvSpPr>
        <p:spPr>
          <a:xfrm>
            <a:off x="628650" y="1067514"/>
            <a:ext cx="7886700" cy="304480"/>
          </a:xfrm>
        </p:spPr>
        <p:txBody>
          <a:bodyPr>
            <a:normAutofit fontScale="92500" lnSpcReduction="20000"/>
          </a:bodyPr>
          <a:lstStyle/>
          <a:p>
            <a:pPr marL="0" indent="0">
              <a:buNone/>
            </a:pPr>
            <a:r>
              <a:rPr kumimoji="1" lang="ja-JP" altLang="en-US" dirty="0" smtClean="0"/>
              <a:t>（</a:t>
            </a:r>
            <a:r>
              <a:rPr lang="ja-JP" altLang="en-US" dirty="0"/>
              <a:t>６</a:t>
            </a:r>
            <a:r>
              <a:rPr lang="ja-JP" altLang="en-US" dirty="0" smtClean="0"/>
              <a:t>）事業費</a:t>
            </a:r>
            <a:r>
              <a:rPr lang="ja-JP" altLang="en-US" dirty="0"/>
              <a:t>計画（案</a:t>
            </a:r>
            <a:r>
              <a:rPr lang="ja-JP" altLang="en-US" dirty="0" smtClean="0"/>
              <a:t>）</a:t>
            </a:r>
            <a:endParaRPr lang="en-US" altLang="ja-JP" dirty="0"/>
          </a:p>
          <a:p>
            <a:pPr marL="0" indent="0">
              <a:buNone/>
            </a:pPr>
            <a:endParaRPr lang="en-US" altLang="ja-JP" dirty="0" smtClean="0"/>
          </a:p>
          <a:p>
            <a:pPr marL="0" indent="0">
              <a:buNone/>
            </a:pPr>
            <a:endParaRPr lang="en-US" altLang="ja-JP" dirty="0"/>
          </a:p>
        </p:txBody>
      </p:sp>
      <p:sp>
        <p:nvSpPr>
          <p:cNvPr id="10" name="コンテンツ プレースホルダー 4"/>
          <p:cNvSpPr txBox="1">
            <a:spLocks/>
          </p:cNvSpPr>
          <p:nvPr/>
        </p:nvSpPr>
        <p:spPr>
          <a:xfrm>
            <a:off x="6876256" y="4623757"/>
            <a:ext cx="1639094" cy="2522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defTabSz="457200">
              <a:lnSpc>
                <a:spcPct val="100000"/>
              </a:lnSpc>
              <a:spcBef>
                <a:spcPts val="0"/>
              </a:spcBef>
              <a:buNone/>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適宜行を追加してください。</a:t>
            </a:r>
            <a:endParaRPr lang="en-US" altLang="ja-JP" dirty="0" smtClean="0"/>
          </a:p>
          <a:p>
            <a:pPr marL="0" indent="0">
              <a:buFont typeface="Wingdings" panose="05000000000000000000" pitchFamily="2" charset="2"/>
              <a:buNone/>
            </a:pPr>
            <a:endParaRPr lang="en-US" altLang="ja-JP" dirty="0" smtClean="0"/>
          </a:p>
          <a:p>
            <a:pPr marL="0" indent="0">
              <a:buFont typeface="Wingdings" panose="05000000000000000000" pitchFamily="2" charset="2"/>
              <a:buNone/>
            </a:pPr>
            <a:endParaRPr lang="en-US" altLang="ja-JP" dirty="0" smtClean="0"/>
          </a:p>
        </p:txBody>
      </p:sp>
    </p:spTree>
    <p:extLst>
      <p:ext uri="{BB962C8B-B14F-4D97-AF65-F5344CB8AC3E}">
        <p14:creationId xmlns:p14="http://schemas.microsoft.com/office/powerpoint/2010/main" val="1258938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p:txBody>
          <a:bodyPr/>
          <a:lstStyle/>
          <a:p>
            <a:pPr marL="0" indent="0">
              <a:buNone/>
            </a:pPr>
            <a:r>
              <a:rPr lang="ja-JP" altLang="en-US" dirty="0" smtClean="0"/>
              <a:t>（１）実証</a:t>
            </a:r>
            <a:r>
              <a:rPr lang="ja-JP" altLang="en-US" dirty="0"/>
              <a:t>研究</a:t>
            </a:r>
            <a:r>
              <a:rPr lang="ja-JP" altLang="en-US" dirty="0" smtClean="0"/>
              <a:t>にあたって必要不可欠な内容</a:t>
            </a:r>
            <a:endParaRPr lang="en-US" altLang="ja-JP" dirty="0" smtClean="0"/>
          </a:p>
          <a:p>
            <a:pPr marL="0" indent="0">
              <a:buNone/>
            </a:pPr>
            <a:endParaRPr kumimoji="1" lang="en-US" altLang="ja-JP" dirty="0"/>
          </a:p>
          <a:p>
            <a:pPr marL="0" indent="0">
              <a:buNone/>
            </a:pPr>
            <a:endParaRPr lang="en-US" altLang="ja-JP" dirty="0" smtClean="0"/>
          </a:p>
          <a:p>
            <a:pPr marL="0" indent="0">
              <a:buNone/>
            </a:pPr>
            <a:endParaRPr kumimoji="1" lang="en-US" altLang="ja-JP" dirty="0"/>
          </a:p>
          <a:p>
            <a:pPr marL="0" indent="0">
              <a:buNone/>
            </a:pPr>
            <a:endParaRPr lang="en-US" altLang="ja-JP" dirty="0" smtClean="0"/>
          </a:p>
          <a:p>
            <a:pPr marL="0" indent="0">
              <a:buNone/>
            </a:pPr>
            <a:r>
              <a:rPr kumimoji="1" lang="ja-JP" altLang="en-US" dirty="0" smtClean="0"/>
              <a:t>（２）その他、期待する内容</a:t>
            </a:r>
            <a:endParaRPr kumimoji="1" lang="ja-JP" altLang="en-US" dirty="0"/>
          </a:p>
        </p:txBody>
      </p:sp>
      <p:sp>
        <p:nvSpPr>
          <p:cNvPr id="2" name="タイトル 1"/>
          <p:cNvSpPr>
            <a:spLocks noGrp="1"/>
          </p:cNvSpPr>
          <p:nvPr>
            <p:ph type="title"/>
          </p:nvPr>
        </p:nvSpPr>
        <p:spPr/>
        <p:txBody>
          <a:bodyPr/>
          <a:lstStyle/>
          <a:p>
            <a:r>
              <a:rPr lang="ja-JP" altLang="en-US" dirty="0"/>
              <a:t>４</a:t>
            </a:r>
            <a:r>
              <a:rPr kumimoji="1" lang="ja-JP" altLang="en-US" dirty="0" smtClean="0"/>
              <a:t>．</a:t>
            </a:r>
            <a:r>
              <a:rPr lang="ja-JP" altLang="en-US" dirty="0" smtClean="0"/>
              <a:t>かが</a:t>
            </a:r>
            <a:r>
              <a:rPr lang="ja-JP" altLang="en-US" dirty="0"/>
              <a:t>わ</a:t>
            </a:r>
            <a:r>
              <a:rPr lang="en-US" altLang="ja-JP" dirty="0"/>
              <a:t>DX Lab</a:t>
            </a:r>
            <a:r>
              <a:rPr kumimoji="1" lang="ja-JP" altLang="en-US" dirty="0" smtClean="0"/>
              <a:t>に期待するサポート内容</a:t>
            </a:r>
            <a:endParaRPr kumimoji="1" lang="ja-JP" altLang="en-US" dirty="0"/>
          </a:p>
        </p:txBody>
      </p:sp>
      <p:sp>
        <p:nvSpPr>
          <p:cNvPr id="6" name="テキスト ボックス 5"/>
          <p:cNvSpPr txBox="1"/>
          <p:nvPr/>
        </p:nvSpPr>
        <p:spPr>
          <a:xfrm>
            <a:off x="1331640" y="3620609"/>
            <a:ext cx="7212891" cy="2123658"/>
          </a:xfrm>
          <a:prstGeom prst="rect">
            <a:avLst/>
          </a:prstGeom>
          <a:noFill/>
          <a:ln w="6350">
            <a:solidFill>
              <a:schemeClr val="tx1"/>
            </a:solidFill>
            <a:prstDash val="dash"/>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かが</a:t>
            </a:r>
            <a:r>
              <a:rPr lang="ja-JP" altLang="en-US" sz="1200" dirty="0">
                <a:latin typeface="Meiryo UI" panose="020B0604030504040204" pitchFamily="50" charset="-128"/>
                <a:ea typeface="Meiryo UI" panose="020B0604030504040204" pitchFamily="50" charset="-128"/>
              </a:rPr>
              <a:t>わ</a:t>
            </a:r>
            <a:r>
              <a:rPr lang="en-US" altLang="ja-JP" sz="1200" dirty="0">
                <a:latin typeface="Meiryo UI" panose="020B0604030504040204" pitchFamily="50" charset="-128"/>
                <a:ea typeface="Meiryo UI" panose="020B0604030504040204" pitchFamily="50" charset="-128"/>
              </a:rPr>
              <a:t>DX Lab</a:t>
            </a:r>
            <a:r>
              <a:rPr kumimoji="1" lang="ja-JP" altLang="en-US" sz="1200" dirty="0" smtClean="0">
                <a:latin typeface="Meiryo UI" panose="020B0604030504040204" pitchFamily="50" charset="-128"/>
                <a:ea typeface="Meiryo UI" panose="020B0604030504040204" pitchFamily="50" charset="-128"/>
              </a:rPr>
              <a:t>からのサポートを期待する内容を、</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err="1"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に分け、可能な限り具体的に記載してください。</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（例：想定される一部の例を記載</a:t>
            </a:r>
            <a:r>
              <a:rPr lang="ja-JP" altLang="en-US" sz="1200" dirty="0" smtClean="0">
                <a:latin typeface="Meiryo UI" panose="020B0604030504040204" pitchFamily="50" charset="-128"/>
                <a:ea typeface="Meiryo UI" panose="020B0604030504040204" pitchFamily="50" charset="-128"/>
              </a:rPr>
              <a:t>しています。記載例のすべてについて、支援を確約するわけではありません。</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○実証フィールド調整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・●●団体へとの調整</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・関係部署（○○に関する部署）との調整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・モニター募集にむけた関係者調整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○広報支援</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・実証開始のプレスリリース</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err="1" smtClean="0">
                <a:latin typeface="Meiryo UI" panose="020B0604030504040204" pitchFamily="50" charset="-128"/>
                <a:ea typeface="Meiryo UI" panose="020B0604030504040204" pitchFamily="50" charset="-128"/>
              </a:rPr>
              <a:t>への</a:t>
            </a:r>
            <a:r>
              <a:rPr kumimoji="1" lang="ja-JP" altLang="en-US" sz="1200" dirty="0" smtClean="0">
                <a:latin typeface="Meiryo UI" panose="020B0604030504040204" pitchFamily="50" charset="-128"/>
                <a:ea typeface="Meiryo UI" panose="020B0604030504040204" pitchFamily="50" charset="-128"/>
              </a:rPr>
              <a:t>チラシ配布</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ポスター添付依頼</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・モニター募集のプレスリリース</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○行政データの提供</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●●にかかる情報のオープンデータ化に向けた調整　　　</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
        <p:nvSpPr>
          <p:cNvPr id="11" name="正方形/長方形 10"/>
          <p:cNvSpPr>
            <a:spLocks noChangeAspect="1"/>
          </p:cNvSpPr>
          <p:nvPr/>
        </p:nvSpPr>
        <p:spPr>
          <a:xfrm>
            <a:off x="7560371" y="6413346"/>
            <a:ext cx="954979" cy="304271"/>
          </a:xfrm>
          <a:prstGeom prst="rect">
            <a:avLst/>
          </a:prstGeom>
          <a:solidFill>
            <a:srgbClr val="1D208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実証可能性</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750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TotalTime>
  <Words>1219</Words>
  <Application>Microsoft Office PowerPoint</Application>
  <PresentationFormat>画面に合わせる (4:3)</PresentationFormat>
  <Paragraphs>154</Paragraphs>
  <Slides>12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12</vt:i4>
      </vt:variant>
    </vt:vector>
  </HeadingPairs>
  <TitlesOfParts>
    <vt:vector size="23" baseType="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1_Office テーマ</vt:lpstr>
      <vt:lpstr>【事業者名】</vt:lpstr>
      <vt:lpstr>１．事業者概要</vt:lpstr>
      <vt:lpstr>２．事業・取組みについて</vt:lpstr>
      <vt:lpstr>２．事業・取組みについて</vt:lpstr>
      <vt:lpstr>３．想定している実証研究</vt:lpstr>
      <vt:lpstr>３．想定している実証研究</vt:lpstr>
      <vt:lpstr>３．想定している実証研究</vt:lpstr>
      <vt:lpstr>３．想定している実証研究</vt:lpstr>
      <vt:lpstr>４．かがわDX Labに期待するサポート内容</vt:lpstr>
      <vt:lpstr>５．事業化イメージ</vt:lpstr>
      <vt:lpstr>６．その他、PRしたい事項（任意）</vt:lpstr>
      <vt:lpstr>７．事業化に向けた障壁となる規制（任意）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SG12690のC20-1121</cp:lastModifiedBy>
  <cp:revision>62</cp:revision>
  <cp:lastPrinted>2021-01-14T00:00:39Z</cp:lastPrinted>
  <dcterms:modified xsi:type="dcterms:W3CDTF">2023-06-01T05:13:45Z</dcterms:modified>
</cp:coreProperties>
</file>