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906000" cy="6858000" type="A4"/>
  <p:notesSz cx="6888163" cy="100187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様式２" id="{58943F39-C5BA-4548-A217-EB1713E55F62}">
          <p14:sldIdLst>
            <p14:sldId id="25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88838"/>
    <a:srgbClr val="184FBC"/>
    <a:srgbClr val="3351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278" autoAdjust="0"/>
    <p:restoredTop sz="94660"/>
  </p:normalViewPr>
  <p:slideViewPr>
    <p:cSldViewPr snapToGrid="0">
      <p:cViewPr varScale="1">
        <p:scale>
          <a:sx n="63" d="100"/>
          <a:sy n="63" d="100"/>
        </p:scale>
        <p:origin x="147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D2876-77F1-4070-A723-3C91AD93F1EB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F1CBD-B437-47E4-8EA4-6A9B6D02C5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95779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D2876-77F1-4070-A723-3C91AD93F1EB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F1CBD-B437-47E4-8EA4-6A9B6D02C5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78269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088981" y="365125"/>
            <a:ext cx="2135981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81037" y="365125"/>
            <a:ext cx="6284119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D2876-77F1-4070-A723-3C91AD93F1EB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F1CBD-B437-47E4-8EA4-6A9B6D02C5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26010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D2876-77F1-4070-A723-3C91AD93F1EB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F1CBD-B437-47E4-8EA4-6A9B6D02C5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875786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75878" y="1709739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75878" y="4589464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D2876-77F1-4070-A723-3C91AD93F1EB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F1CBD-B437-47E4-8EA4-6A9B6D02C5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1287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D2876-77F1-4070-A723-3C91AD93F1EB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F1CBD-B437-47E4-8EA4-6A9B6D02C5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2052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82328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82328" y="2505075"/>
            <a:ext cx="4190702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D2876-77F1-4070-A723-3C91AD93F1EB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F1CBD-B437-47E4-8EA4-6A9B6D02C5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26357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D2876-77F1-4070-A723-3C91AD93F1EB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F1CBD-B437-47E4-8EA4-6A9B6D02C5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84682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D2876-77F1-4070-A723-3C91AD93F1EB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F1CBD-B437-47E4-8EA4-6A9B6D02C5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1541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D2876-77F1-4070-A723-3C91AD93F1EB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F1CBD-B437-47E4-8EA4-6A9B6D02C5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7913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1" lang="ja-JP" altLang="en-US"/>
              <a:t>アイコンをクリックして図を追加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D2876-77F1-4070-A723-3C91AD93F1EB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F1CBD-B437-47E4-8EA4-6A9B6D02C5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6855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DD2876-77F1-4070-A723-3C91AD93F1EB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6F1CBD-B437-47E4-8EA4-6A9B6D02C5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7530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185FBAB-F873-9E9E-7FD9-3710ED2D32FD}"/>
              </a:ext>
            </a:extLst>
          </p:cNvPr>
          <p:cNvSpPr txBox="1"/>
          <p:nvPr/>
        </p:nvSpPr>
        <p:spPr>
          <a:xfrm>
            <a:off x="133348" y="-11343"/>
            <a:ext cx="469116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600" b="1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○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B20F615-C8A8-6786-DB46-14C4AFD2AAC5}"/>
              </a:ext>
            </a:extLst>
          </p:cNvPr>
          <p:cNvSpPr/>
          <p:nvPr/>
        </p:nvSpPr>
        <p:spPr>
          <a:xfrm>
            <a:off x="137719" y="458304"/>
            <a:ext cx="9630562" cy="116045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ABBF653-627E-8C8E-0F05-437FEA7C8EDD}"/>
              </a:ext>
            </a:extLst>
          </p:cNvPr>
          <p:cNvSpPr txBox="1"/>
          <p:nvPr/>
        </p:nvSpPr>
        <p:spPr>
          <a:xfrm>
            <a:off x="133348" y="608488"/>
            <a:ext cx="40386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■所在地：　　　　　　　■設立：　　年</a:t>
            </a:r>
            <a:endParaRPr kumimoji="1" lang="en-US" altLang="ja-JP" sz="12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kumimoji="1" lang="ja-JP" altLang="en-US" sz="1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■従業員数：</a:t>
            </a:r>
            <a:r>
              <a:rPr lang="ja-JP" altLang="en-US" sz="1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　</a:t>
            </a:r>
            <a:r>
              <a:rPr kumimoji="1" lang="ja-JP" altLang="en-US" sz="1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人　　　■資本金：</a:t>
            </a:r>
            <a:r>
              <a:rPr lang="ja-JP" altLang="en-US" sz="1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</a:t>
            </a:r>
            <a:r>
              <a:rPr kumimoji="1" lang="ja-JP" altLang="en-US" sz="1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円</a:t>
            </a:r>
            <a:endParaRPr kumimoji="1" lang="en-US" altLang="ja-JP" sz="12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lang="ja-JP" altLang="en-US" sz="1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■業種／事業内容：　　業／</a:t>
            </a:r>
            <a:endParaRPr kumimoji="1" lang="ja-JP" altLang="en-US" sz="12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D3120D23-5319-E15E-645D-27C09FD04277}"/>
              </a:ext>
            </a:extLst>
          </p:cNvPr>
          <p:cNvSpPr txBox="1"/>
          <p:nvPr/>
        </p:nvSpPr>
        <p:spPr>
          <a:xfrm>
            <a:off x="4378854" y="549953"/>
            <a:ext cx="5786439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05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□創意工夫を凝らした脱炭素につながる取組み　　□脱炭素に資する製品・技術等の開発　</a:t>
            </a:r>
          </a:p>
          <a:p>
            <a:r>
              <a:rPr lang="ja-JP" altLang="en-US" sz="105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□再エネ設備や省エネ設備等の先進的な導入事例　□先進的な脱炭素経営の推進</a:t>
            </a:r>
            <a:endParaRPr lang="en-US" altLang="ja-JP" sz="105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r>
              <a:rPr kumimoji="1" lang="ja-JP" altLang="en-US" sz="105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□その他</a:t>
            </a:r>
          </a:p>
        </p:txBody>
      </p:sp>
      <p:sp>
        <p:nvSpPr>
          <p:cNvPr id="11" name="四角形: 角を丸くする 10">
            <a:extLst>
              <a:ext uri="{FF2B5EF4-FFF2-40B4-BE49-F238E27FC236}">
                <a16:creationId xmlns:a16="http://schemas.microsoft.com/office/drawing/2014/main" id="{ECCE06C8-50B8-391C-FD0B-EF4919A14FC4}"/>
              </a:ext>
            </a:extLst>
          </p:cNvPr>
          <p:cNvSpPr/>
          <p:nvPr/>
        </p:nvSpPr>
        <p:spPr>
          <a:xfrm>
            <a:off x="3920012" y="596845"/>
            <a:ext cx="475774" cy="398517"/>
          </a:xfrm>
          <a:prstGeom prst="roundRect">
            <a:avLst>
              <a:gd name="adj" fmla="val 11079"/>
            </a:avLst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lnSpc>
                <a:spcPts val="1400"/>
              </a:lnSpc>
            </a:pPr>
            <a:r>
              <a:rPr kumimoji="1" lang="ja-JP" altLang="en-US" sz="1300" dirty="0">
                <a:solidFill>
                  <a:schemeClr val="bg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該当</a:t>
            </a:r>
            <a:endParaRPr kumimoji="1" lang="en-US" altLang="ja-JP" sz="1300" dirty="0">
              <a:solidFill>
                <a:schemeClr val="bg1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algn="ctr">
              <a:lnSpc>
                <a:spcPts val="1400"/>
              </a:lnSpc>
            </a:pPr>
            <a:r>
              <a:rPr lang="ja-JP" altLang="en-US" sz="1300" dirty="0">
                <a:solidFill>
                  <a:schemeClr val="bg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項目</a:t>
            </a:r>
            <a:endParaRPr kumimoji="1" lang="ja-JP" altLang="en-US" sz="1300" dirty="0">
              <a:solidFill>
                <a:schemeClr val="bg1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53AE089-667E-EC04-F908-AB548FDF1B28}"/>
              </a:ext>
            </a:extLst>
          </p:cNvPr>
          <p:cNvSpPr/>
          <p:nvPr/>
        </p:nvSpPr>
        <p:spPr>
          <a:xfrm>
            <a:off x="142872" y="1475649"/>
            <a:ext cx="9625409" cy="395314"/>
          </a:xfrm>
          <a:prstGeom prst="rect">
            <a:avLst/>
          </a:prstGeom>
          <a:solidFill>
            <a:schemeClr val="bg1"/>
          </a:solidFill>
          <a:ln w="15875">
            <a:solidFill>
              <a:srgbClr val="002060"/>
            </a:solidFill>
          </a:ln>
          <a:effectLst>
            <a:outerShdw blurRad="50800" dist="38100" dir="2700000" algn="tl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36000" rtlCol="0" anchor="b" anchorCtr="0"/>
          <a:lstStyle/>
          <a:p>
            <a:r>
              <a:rPr kumimoji="1" lang="ja-JP" altLang="en-US" sz="1500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＠</a:t>
            </a:r>
          </a:p>
        </p:txBody>
      </p:sp>
      <p:sp>
        <p:nvSpPr>
          <p:cNvPr id="6" name="四角形: 1 つの角を切り取る 5">
            <a:extLst>
              <a:ext uri="{FF2B5EF4-FFF2-40B4-BE49-F238E27FC236}">
                <a16:creationId xmlns:a16="http://schemas.microsoft.com/office/drawing/2014/main" id="{B19A379A-08C2-DF62-E9F8-89CCAC7759FD}"/>
              </a:ext>
            </a:extLst>
          </p:cNvPr>
          <p:cNvSpPr/>
          <p:nvPr/>
        </p:nvSpPr>
        <p:spPr>
          <a:xfrm>
            <a:off x="133348" y="1288959"/>
            <a:ext cx="1485902" cy="288000"/>
          </a:xfrm>
          <a:prstGeom prst="snip1Rect">
            <a:avLst>
              <a:gd name="adj" fmla="val 30556"/>
            </a:avLst>
          </a:prstGeom>
          <a:solidFill>
            <a:srgbClr val="184FBC"/>
          </a:solidFill>
          <a:ln>
            <a:noFill/>
          </a:ln>
          <a:effectLst>
            <a:outerShdw blurRad="50800" dist="38100" dir="2700000" algn="tl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08000" rtlCol="0" anchor="ctr"/>
          <a:lstStyle/>
          <a:p>
            <a:r>
              <a:rPr kumimoji="1" lang="ja-JP" altLang="en-US" sz="1450" b="1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取組みの名称</a:t>
            </a: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86F5FEC1-2EFC-866F-090A-ACA12116A7AB}"/>
              </a:ext>
            </a:extLst>
          </p:cNvPr>
          <p:cNvSpPr/>
          <p:nvPr/>
        </p:nvSpPr>
        <p:spPr>
          <a:xfrm>
            <a:off x="5131592" y="2217429"/>
            <a:ext cx="4631535" cy="3659496"/>
          </a:xfrm>
          <a:prstGeom prst="rect">
            <a:avLst/>
          </a:prstGeom>
          <a:solidFill>
            <a:schemeClr val="bg1"/>
          </a:solidFill>
          <a:ln w="15875">
            <a:solidFill>
              <a:srgbClr val="002060"/>
            </a:solidFill>
          </a:ln>
          <a:effectLst>
            <a:outerShdw blurRad="50800" dist="38100" dir="2700000" algn="tl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四角形: 1 つの角を切り取る 13">
            <a:extLst>
              <a:ext uri="{FF2B5EF4-FFF2-40B4-BE49-F238E27FC236}">
                <a16:creationId xmlns:a16="http://schemas.microsoft.com/office/drawing/2014/main" id="{6A5EA08F-E79D-4D6C-7820-ECE93968D4E9}"/>
              </a:ext>
            </a:extLst>
          </p:cNvPr>
          <p:cNvSpPr/>
          <p:nvPr/>
        </p:nvSpPr>
        <p:spPr>
          <a:xfrm>
            <a:off x="5122067" y="2021214"/>
            <a:ext cx="2289810" cy="288000"/>
          </a:xfrm>
          <a:prstGeom prst="snip1Rect">
            <a:avLst>
              <a:gd name="adj" fmla="val 30556"/>
            </a:avLst>
          </a:prstGeom>
          <a:solidFill>
            <a:srgbClr val="184FBC"/>
          </a:solidFill>
          <a:ln>
            <a:noFill/>
          </a:ln>
          <a:effectLst>
            <a:outerShdw blurRad="50800" dist="38100" dir="2700000" algn="tl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08000" rtlCol="0" anchor="ctr"/>
          <a:lstStyle/>
          <a:p>
            <a:r>
              <a:rPr kumimoji="1" lang="ja-JP" altLang="en-US" sz="1450" b="1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取組みの</a:t>
            </a:r>
            <a:r>
              <a:rPr lang="ja-JP" altLang="en-US" sz="1450" b="1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ＰＲ</a:t>
            </a:r>
            <a:r>
              <a:rPr kumimoji="1" lang="ja-JP" altLang="en-US" sz="1450" b="1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ポイント！</a:t>
            </a: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50009E12-4F70-192D-CD37-17E72DF51450}"/>
              </a:ext>
            </a:extLst>
          </p:cNvPr>
          <p:cNvSpPr/>
          <p:nvPr/>
        </p:nvSpPr>
        <p:spPr>
          <a:xfrm>
            <a:off x="152398" y="2217428"/>
            <a:ext cx="4800602" cy="3430903"/>
          </a:xfrm>
          <a:prstGeom prst="rect">
            <a:avLst/>
          </a:prstGeom>
          <a:solidFill>
            <a:schemeClr val="bg1"/>
          </a:solidFill>
          <a:ln w="15875">
            <a:solidFill>
              <a:srgbClr val="002060"/>
            </a:solidFill>
          </a:ln>
          <a:effectLst>
            <a:outerShdw blurRad="50800" dist="38100" dir="2700000" algn="tl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52000" rtlCol="0" anchor="t" anchorCtr="0"/>
          <a:lstStyle/>
          <a:p>
            <a:endParaRPr kumimoji="1" lang="ja-JP" altLang="en-US" sz="14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8" name="四角形: 1 つの角を切り取る 17">
            <a:extLst>
              <a:ext uri="{FF2B5EF4-FFF2-40B4-BE49-F238E27FC236}">
                <a16:creationId xmlns:a16="http://schemas.microsoft.com/office/drawing/2014/main" id="{11A2C797-E0BE-F6D3-46B9-FC877A1C6296}"/>
              </a:ext>
            </a:extLst>
          </p:cNvPr>
          <p:cNvSpPr/>
          <p:nvPr/>
        </p:nvSpPr>
        <p:spPr>
          <a:xfrm>
            <a:off x="142873" y="2021214"/>
            <a:ext cx="1476377" cy="288000"/>
          </a:xfrm>
          <a:prstGeom prst="snip1Rect">
            <a:avLst>
              <a:gd name="adj" fmla="val 30556"/>
            </a:avLst>
          </a:prstGeom>
          <a:solidFill>
            <a:srgbClr val="184FBC"/>
          </a:solidFill>
          <a:ln>
            <a:noFill/>
          </a:ln>
          <a:effectLst>
            <a:outerShdw blurRad="50800" dist="38100" dir="2700000" algn="tl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08000" rtlCol="0" anchor="ctr"/>
          <a:lstStyle/>
          <a:p>
            <a:r>
              <a:rPr kumimoji="1" lang="ja-JP" altLang="en-US" sz="1450" b="1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取組みの概要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170CEB73-2E5E-7986-AD07-5AB3EB383E85}"/>
              </a:ext>
            </a:extLst>
          </p:cNvPr>
          <p:cNvSpPr txBox="1"/>
          <p:nvPr/>
        </p:nvSpPr>
        <p:spPr>
          <a:xfrm>
            <a:off x="161922" y="2346414"/>
            <a:ext cx="4799546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kumimoji="1" lang="ja-JP" alt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■</a:t>
            </a:r>
            <a:r>
              <a:rPr lang="ja-JP" altLang="en-US" sz="13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＠</a:t>
            </a:r>
            <a:endParaRPr kumimoji="1" lang="en-US" altLang="ja-JP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＃</a:t>
            </a:r>
            <a:endParaRPr kumimoji="1" lang="en-US" altLang="ja-JP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ja-JP" sz="13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■</a:t>
            </a:r>
            <a:r>
              <a:rPr kumimoji="1" lang="ja-JP" alt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＠</a:t>
            </a:r>
            <a:endParaRPr kumimoji="1" lang="en-US" altLang="ja-JP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＃</a:t>
            </a:r>
            <a:endParaRPr kumimoji="1" lang="en-US" altLang="ja-JP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ja-JP" sz="13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■</a:t>
            </a:r>
            <a:r>
              <a:rPr kumimoji="1" lang="ja-JP" alt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＠</a:t>
            </a:r>
            <a:endParaRPr kumimoji="1" lang="en-US" altLang="ja-JP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＃</a:t>
            </a:r>
            <a:endParaRPr kumimoji="1" lang="ja-JP" altLang="en-US" sz="1300" dirty="0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DD041958-931F-938C-AA58-9354A6FA551C}"/>
              </a:ext>
            </a:extLst>
          </p:cNvPr>
          <p:cNvSpPr txBox="1"/>
          <p:nvPr/>
        </p:nvSpPr>
        <p:spPr>
          <a:xfrm>
            <a:off x="5131592" y="2346414"/>
            <a:ext cx="4631535" cy="309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■</a:t>
            </a:r>
            <a:r>
              <a:rPr kumimoji="1" lang="ja-JP" alt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＠</a:t>
            </a:r>
            <a:endParaRPr kumimoji="1" lang="en-US" altLang="ja-JP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＃</a:t>
            </a:r>
            <a:endParaRPr kumimoji="1" lang="en-US" altLang="ja-JP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■</a:t>
            </a:r>
            <a:r>
              <a:rPr kumimoji="1" lang="ja-JP" alt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＠</a:t>
            </a:r>
            <a:endParaRPr kumimoji="1" lang="en-US" altLang="ja-JP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＃</a:t>
            </a:r>
            <a:endParaRPr kumimoji="1" lang="en-US" altLang="ja-JP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ja-JP" sz="13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■</a:t>
            </a:r>
            <a:r>
              <a:rPr kumimoji="1" lang="ja-JP" alt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＠</a:t>
            </a:r>
            <a:endParaRPr kumimoji="1" lang="en-US" altLang="ja-JP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＃</a:t>
            </a:r>
            <a:endParaRPr kumimoji="1" lang="en-US" altLang="ja-JP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lvl="0" algn="just">
              <a:defRPr/>
            </a:pPr>
            <a:r>
              <a:rPr lang="ja-JP" altLang="en-US" sz="1300" dirty="0">
                <a:solidFill>
                  <a:srgbClr val="70AD47">
                    <a:lumMod val="75000"/>
                  </a:srgb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■</a:t>
            </a:r>
            <a:r>
              <a:rPr lang="ja-JP" altLang="en-US" sz="13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＠</a:t>
            </a:r>
            <a:endParaRPr lang="en-US" altLang="ja-JP" sz="13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lvl="0" algn="just">
              <a:defRPr/>
            </a:pPr>
            <a:r>
              <a:rPr lang="ja-JP" altLang="en-US" sz="13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＃</a:t>
            </a:r>
            <a:endParaRPr lang="en-US" altLang="ja-JP" sz="13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lvl="0" algn="just">
              <a:defRPr/>
            </a:pPr>
            <a:endParaRPr kumimoji="1" lang="ja-JP" altLang="en-US" sz="1300" dirty="0"/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EE294C41-DD8B-C9AE-9E92-EC5EF2523156}"/>
              </a:ext>
            </a:extLst>
          </p:cNvPr>
          <p:cNvSpPr/>
          <p:nvPr/>
        </p:nvSpPr>
        <p:spPr>
          <a:xfrm>
            <a:off x="161922" y="6005725"/>
            <a:ext cx="9591679" cy="760835"/>
          </a:xfrm>
          <a:prstGeom prst="rect">
            <a:avLst/>
          </a:prstGeom>
          <a:solidFill>
            <a:schemeClr val="bg1"/>
          </a:solidFill>
          <a:ln w="15875">
            <a:solidFill>
              <a:srgbClr val="002060"/>
            </a:solidFill>
          </a:ln>
          <a:effectLst>
            <a:outerShdw blurRad="50800" dist="38100" dir="2700000" algn="tl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52000" rtlCol="0" anchor="t" anchorCtr="0"/>
          <a:lstStyle/>
          <a:p>
            <a:endParaRPr kumimoji="1" lang="ja-JP" altLang="en-US" sz="14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5" name="四角形: 1 つの角を切り取る 24">
            <a:extLst>
              <a:ext uri="{FF2B5EF4-FFF2-40B4-BE49-F238E27FC236}">
                <a16:creationId xmlns:a16="http://schemas.microsoft.com/office/drawing/2014/main" id="{001D937A-3006-950F-1F16-BAF58BFF9278}"/>
              </a:ext>
            </a:extLst>
          </p:cNvPr>
          <p:cNvSpPr/>
          <p:nvPr/>
        </p:nvSpPr>
        <p:spPr>
          <a:xfrm>
            <a:off x="152398" y="5809510"/>
            <a:ext cx="2453642" cy="288000"/>
          </a:xfrm>
          <a:prstGeom prst="snip1Rect">
            <a:avLst>
              <a:gd name="adj" fmla="val 30556"/>
            </a:avLst>
          </a:prstGeom>
          <a:solidFill>
            <a:srgbClr val="184FBC"/>
          </a:solidFill>
          <a:ln>
            <a:noFill/>
          </a:ln>
          <a:effectLst>
            <a:outerShdw blurRad="50800" dist="38100" dir="2700000" algn="tl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108000" rtlCol="0" anchor="ctr"/>
          <a:lstStyle/>
          <a:p>
            <a:r>
              <a:rPr lang="ja-JP" altLang="en-US" sz="1450" b="1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事業者のメッセージ</a:t>
            </a:r>
            <a:endParaRPr kumimoji="1" lang="ja-JP" altLang="en-US" sz="1450" b="1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422E5092-1E00-E7A2-A853-B94D1A506E34}"/>
              </a:ext>
            </a:extLst>
          </p:cNvPr>
          <p:cNvSpPr txBox="1"/>
          <p:nvPr/>
        </p:nvSpPr>
        <p:spPr>
          <a:xfrm>
            <a:off x="161922" y="6108654"/>
            <a:ext cx="958215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＠</a:t>
            </a:r>
            <a:endParaRPr kumimoji="1" lang="ja-JP" altLang="en-US" sz="1300" dirty="0"/>
          </a:p>
        </p:txBody>
      </p:sp>
      <p:sp>
        <p:nvSpPr>
          <p:cNvPr id="4" name="ブローチ 3">
            <a:extLst>
              <a:ext uri="{FF2B5EF4-FFF2-40B4-BE49-F238E27FC236}">
                <a16:creationId xmlns:a16="http://schemas.microsoft.com/office/drawing/2014/main" id="{831EBD57-84E7-A9BD-B619-0ACBE2D5C12E}"/>
              </a:ext>
            </a:extLst>
          </p:cNvPr>
          <p:cNvSpPr/>
          <p:nvPr/>
        </p:nvSpPr>
        <p:spPr>
          <a:xfrm>
            <a:off x="8515598" y="32210"/>
            <a:ext cx="1333500" cy="388619"/>
          </a:xfrm>
          <a:prstGeom prst="plaque">
            <a:avLst>
              <a:gd name="adj" fmla="val 21309"/>
            </a:avLst>
          </a:prstGeom>
          <a:solidFill>
            <a:srgbClr val="588838"/>
          </a:solidFill>
          <a:ln w="9525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5627B811-AB15-68FC-C22A-59FDADFD5FEC}"/>
              </a:ext>
            </a:extLst>
          </p:cNvPr>
          <p:cNvSpPr txBox="1"/>
          <p:nvPr/>
        </p:nvSpPr>
        <p:spPr>
          <a:xfrm>
            <a:off x="8515598" y="-11409"/>
            <a:ext cx="13335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50" dirty="0">
                <a:solidFill>
                  <a:schemeClr val="bg1"/>
                </a:solidFill>
                <a:latin typeface="EPSON Pゴシック W7" panose="02000600000000000000" pitchFamily="2" charset="-128"/>
                <a:ea typeface="EPSON Pゴシック W7" panose="02000600000000000000" pitchFamily="2" charset="-128"/>
              </a:rPr>
              <a:t>かがわ脱炭素</a:t>
            </a:r>
            <a:endParaRPr kumimoji="1" lang="en-US" altLang="ja-JP" sz="1250" dirty="0">
              <a:solidFill>
                <a:schemeClr val="bg1"/>
              </a:solidFill>
              <a:latin typeface="EPSON Pゴシック W7" panose="02000600000000000000" pitchFamily="2" charset="-128"/>
              <a:ea typeface="EPSON Pゴシック W7" panose="02000600000000000000" pitchFamily="2" charset="-128"/>
            </a:endParaRPr>
          </a:p>
          <a:p>
            <a:pPr algn="dist"/>
            <a:r>
              <a:rPr kumimoji="1" lang="ja-JP" altLang="en-US" sz="1250" dirty="0">
                <a:solidFill>
                  <a:schemeClr val="bg1"/>
                </a:solidFill>
                <a:latin typeface="EPSON Pゴシック W7" panose="02000600000000000000" pitchFamily="2" charset="-128"/>
                <a:ea typeface="EPSON Pゴシック W7" panose="02000600000000000000" pitchFamily="2" charset="-128"/>
              </a:rPr>
              <a:t>促進事業者表彰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C8D66A3-9704-A06C-9D91-AD864B42C1F2}"/>
              </a:ext>
            </a:extLst>
          </p:cNvPr>
          <p:cNvSpPr txBox="1"/>
          <p:nvPr/>
        </p:nvSpPr>
        <p:spPr>
          <a:xfrm>
            <a:off x="9941719" y="2818145"/>
            <a:ext cx="1838632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63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1400" dirty="0">
                <a:solidFill>
                  <a:srgbClr val="C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必要に応じて写真や図を枠内に添付可能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C6C95262-5408-FE04-31A1-8CFB345AE30B}"/>
              </a:ext>
            </a:extLst>
          </p:cNvPr>
          <p:cNvSpPr txBox="1"/>
          <p:nvPr/>
        </p:nvSpPr>
        <p:spPr>
          <a:xfrm>
            <a:off x="9941719" y="3523957"/>
            <a:ext cx="1838632" cy="73866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63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1400" dirty="0">
                <a:solidFill>
                  <a:srgbClr val="C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取組の効果や成果、独自性・先進性など、</a:t>
            </a:r>
            <a:endParaRPr lang="en-US" altLang="ja-JP" sz="1400" dirty="0">
              <a:solidFill>
                <a:srgbClr val="C0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en-US" altLang="ja-JP" sz="1400" dirty="0">
                <a:solidFill>
                  <a:srgbClr val="C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PR</a:t>
            </a:r>
            <a:r>
              <a:rPr kumimoji="1" lang="ja-JP" altLang="en-US" sz="1400" dirty="0">
                <a:solidFill>
                  <a:srgbClr val="C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ポイントを記載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EA2AF1CA-8D8F-70E8-77A6-223A16072BC7}"/>
              </a:ext>
            </a:extLst>
          </p:cNvPr>
          <p:cNvSpPr txBox="1"/>
          <p:nvPr/>
        </p:nvSpPr>
        <p:spPr>
          <a:xfrm>
            <a:off x="9941718" y="6005725"/>
            <a:ext cx="1975961" cy="73866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63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1400" dirty="0">
                <a:solidFill>
                  <a:srgbClr val="C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脱炭素の取組みに対する経営方針や理念など、メッセージを記載</a:t>
            </a:r>
            <a:endParaRPr lang="en-US" altLang="ja-JP" sz="1400" dirty="0">
              <a:solidFill>
                <a:srgbClr val="C0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7263AE78-4230-69D1-BB3F-6C3AFCB95AB1}"/>
              </a:ext>
            </a:extLst>
          </p:cNvPr>
          <p:cNvSpPr txBox="1"/>
          <p:nvPr/>
        </p:nvSpPr>
        <p:spPr>
          <a:xfrm>
            <a:off x="7577667" y="79105"/>
            <a:ext cx="828000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様式２</a:t>
            </a:r>
            <a:endParaRPr kumimoji="1" lang="ja-JP" altLang="en-US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226569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プレゼンテーション1" id="{4F0637E0-7C91-44F8-A2AF-D1306C2321F8}" vid="{4A3437A6-10FA-474F-A47D-BACCC7FF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92</TotalTime>
  <Words>162</Words>
  <Application>Microsoft Office PowerPoint</Application>
  <PresentationFormat>A4 210 x 297 mm</PresentationFormat>
  <Paragraphs>46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9" baseType="lpstr">
      <vt:lpstr>BIZ UDPゴシック</vt:lpstr>
      <vt:lpstr>BIZ UDゴシック</vt:lpstr>
      <vt:lpstr>EPSON Pゴシック W7</vt:lpstr>
      <vt:lpstr>Meiryo UI</vt:lpstr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楠　幸樹</dc:creator>
  <cp:lastModifiedBy>楠　幸樹</cp:lastModifiedBy>
  <cp:revision>16</cp:revision>
  <dcterms:created xsi:type="dcterms:W3CDTF">2026-06-11T05:52:01Z</dcterms:created>
  <dcterms:modified xsi:type="dcterms:W3CDTF">2026-08-28T07:48:54Z</dcterms:modified>
</cp:coreProperties>
</file>