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4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4BB20-E1A8-4BF2-85FD-492F2A9B402D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D2AB1-F405-44AE-963E-4D240E14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2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33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22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6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27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5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1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72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6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5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72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C3A1-FBA9-40D4-B794-0CB60DA4C41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0F79-CF84-4373-8666-92E120645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7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9268" y="589470"/>
            <a:ext cx="4392613" cy="2794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000" dirty="0" smtClean="0"/>
              <a:t>健康づくり出前講座申込書</a:t>
            </a:r>
            <a:endParaRPr kumimoji="1" lang="ja-JP" altLang="en-US" sz="20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71488" y="1073505"/>
            <a:ext cx="5789612" cy="425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2000" dirty="0" smtClean="0"/>
          </a:p>
          <a:p>
            <a:pPr algn="ctr"/>
            <a:endParaRPr lang="ja-JP" altLang="en-US" sz="20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512781"/>
              </p:ext>
            </p:extLst>
          </p:nvPr>
        </p:nvGraphicFramePr>
        <p:xfrm>
          <a:off x="589025" y="897432"/>
          <a:ext cx="5753100" cy="8911788"/>
        </p:xfrm>
        <a:graphic>
          <a:graphicData uri="http://schemas.openxmlformats.org/drawingml/2006/table">
            <a:tbl>
              <a:tblPr firstRow="1" firstCol="1" bandRow="1"/>
              <a:tblGrid>
                <a:gridCol w="1617345">
                  <a:extLst>
                    <a:ext uri="{9D8B030D-6E8A-4147-A177-3AD203B41FA5}">
                      <a16:colId xmlns:a16="http://schemas.microsoft.com/office/drawing/2014/main" val="1610082290"/>
                    </a:ext>
                  </a:extLst>
                </a:gridCol>
                <a:gridCol w="4135755">
                  <a:extLst>
                    <a:ext uri="{9D8B030D-6E8A-4147-A177-3AD203B41FA5}">
                      <a16:colId xmlns:a16="http://schemas.microsoft.com/office/drawing/2014/main" val="4067862125"/>
                    </a:ext>
                  </a:extLst>
                </a:gridCol>
              </a:tblGrid>
              <a:tr h="666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事業所名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78847"/>
                  </a:ext>
                </a:extLst>
              </a:tr>
              <a:tr h="69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事業所の所在地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〒</a:t>
                      </a:r>
                      <a:endParaRPr lang="en-US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香川県　　　　　　市・町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22291"/>
                  </a:ext>
                </a:extLst>
              </a:tr>
              <a:tr h="727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ご担当者様の</a:t>
                      </a:r>
                      <a:endParaRPr lang="ja-JP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部署及び氏名</a:t>
                      </a:r>
                      <a:endParaRPr lang="ja-JP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部署：</a:t>
                      </a:r>
                      <a:endParaRPr lang="ja-JP" altLang="ja-JP" sz="12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氏名：</a:t>
                      </a:r>
                      <a:endParaRPr lang="ja-JP" altLang="ja-JP" sz="12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＊</a:t>
                      </a: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お申し込み後、詳細な打合せをさせていただきます。</a:t>
                      </a:r>
                      <a:endParaRPr lang="ja-JP" altLang="ja-JP" sz="12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960214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　　　　　　　　　　　</a:t>
                      </a:r>
                      <a:r>
                        <a:rPr lang="ja-JP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（　　　　　　）</a:t>
                      </a:r>
                      <a:endParaRPr lang="ja-JP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976421"/>
                  </a:ext>
                </a:extLst>
              </a:tr>
              <a:tr h="443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メールアドレス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956219"/>
                  </a:ext>
                </a:extLst>
              </a:tr>
              <a:tr h="93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開催希望日時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第１希望：　　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　　　日（　　）　時　　分～　　時　　　分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第２希望：　　月　　　日（　　）　時　　分～　　時　　　分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＊</a:t>
                      </a:r>
                      <a:r>
                        <a:rPr lang="ja-JP" sz="9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原則月曜日</a:t>
                      </a:r>
                      <a:r>
                        <a:rPr lang="ja-JP" sz="90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から金曜日、３０分～９０分程度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＊第２希望</a:t>
                      </a:r>
                      <a:r>
                        <a:rPr lang="ja-JP" sz="9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までご記入</a:t>
                      </a:r>
                      <a:r>
                        <a:rPr lang="ja-JP" sz="90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ください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092468"/>
                  </a:ext>
                </a:extLst>
              </a:tr>
              <a:tr h="524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開催場所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en-US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上記事業所所在地と異なる場合に記載</a:t>
                      </a:r>
                      <a:endParaRPr lang="en-US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（香川県　　　　　　市・町　　　　　　　　　　　　　　　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017384"/>
                  </a:ext>
                </a:extLst>
              </a:tr>
              <a:tr h="415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参加予定人数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名（男性　　　名、女性　　　名）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16672"/>
                  </a:ext>
                </a:extLst>
              </a:tr>
              <a:tr h="2345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希望する内容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※ご希望の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テーマ</a:t>
                      </a: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に☑をしてください。内容を組み合わせることも可能です。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メタボリックシンドローム</a:t>
                      </a:r>
                      <a:endParaRPr lang="en-US" altLang="ja-JP" sz="1050" kern="100" dirty="0" smtClean="0">
                        <a:effectLst/>
                        <a:latin typeface="Segoe UI Symbol" panose="020B0502040204020203" pitchFamily="34" charset="0"/>
                        <a:ea typeface="ＭＳ 明朝" panose="02020609040205080304" pitchFamily="17" charset="-128"/>
                        <a:cs typeface="Segoe UI Symbol" panose="020B0502040204020203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□糖尿病</a:t>
                      </a:r>
                      <a:endParaRPr lang="en-US" altLang="ja-JP" sz="1050" kern="100" dirty="0" smtClean="0">
                        <a:effectLst/>
                        <a:latin typeface="Segoe UI Symbol" panose="020B0502040204020203" pitchFamily="34" charset="0"/>
                        <a:ea typeface="ＭＳ 明朝" panose="02020609040205080304" pitchFamily="17" charset="-128"/>
                        <a:cs typeface="Segoe UI Symbol" panose="020B0502040204020203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糖尿病の場合、自己採血による</a:t>
                      </a:r>
                      <a:r>
                        <a:rPr lang="en-US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HbA1c</a:t>
                      </a: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測定希望（有・無）</a:t>
                      </a:r>
                      <a:endParaRPr lang="en-US" altLang="ja-JP" sz="1050" kern="100" dirty="0" smtClean="0">
                        <a:effectLst/>
                        <a:latin typeface="Segoe UI Symbol" panose="020B0502040204020203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なお、</a:t>
                      </a:r>
                      <a:r>
                        <a:rPr lang="en-US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HbA1c</a:t>
                      </a: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測定につきましては対応できる事業所数に限りが</a:t>
                      </a:r>
                      <a:endParaRPr lang="en-US" altLang="ja-JP" sz="1050" kern="100" dirty="0" smtClean="0">
                        <a:effectLst/>
                        <a:latin typeface="Segoe UI Symbol" panose="020B0502040204020203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あるためご希望に添えないことがあります。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がん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こころ</a:t>
                      </a:r>
                      <a:r>
                        <a:rPr lang="ja-JP" sz="1050" kern="100" dirty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の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健康づくり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食生活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喫煙対策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</a:t>
                      </a:r>
                      <a:r>
                        <a:rPr 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運動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□歯科</a:t>
                      </a:r>
                      <a:endParaRPr lang="en-US" altLang="ja-JP" sz="1050" kern="100" dirty="0" smtClean="0">
                        <a:effectLst/>
                        <a:latin typeface="Segoe UI Symbol" panose="020B0502040204020203" pitchFamily="34" charset="0"/>
                        <a:ea typeface="ＭＳ 明朝" panose="02020609040205080304" pitchFamily="17" charset="-128"/>
                        <a:cs typeface="Segoe UI Symbol" panose="020B0502040204020203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□感染症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502372"/>
                  </a:ext>
                </a:extLst>
              </a:tr>
              <a:tr h="390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マイチャレかがわ</a:t>
                      </a:r>
                      <a:endParaRPr lang="en-US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企業登録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05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有　・　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353397"/>
                  </a:ext>
                </a:extLst>
              </a:tr>
              <a:tr h="473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「事業所まるごと健康宣言」の有無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有　</a:t>
                      </a:r>
                      <a:r>
                        <a:rPr lang="ja-JP" altLang="ja-JP" sz="11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宣言番号（　　　　　　　　）</a:t>
                      </a:r>
                      <a:r>
                        <a:rPr lang="ja-JP" altLang="ja-JP" sz="1200" kern="100" dirty="0" smtClean="0">
                          <a:effectLst/>
                          <a:latin typeface="Segoe UI Symbol" panose="020B0502040204020203" pitchFamily="34" charset="0"/>
                          <a:ea typeface="ＭＳ 明朝" panose="02020609040205080304" pitchFamily="17" charset="-128"/>
                          <a:cs typeface="Segoe UI Symbol" panose="020B0502040204020203" pitchFamily="34" charset="0"/>
                        </a:rPr>
                        <a:t>　・　無　　　　　　</a:t>
                      </a:r>
                      <a:endParaRPr lang="ja-JP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090967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特記事項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例）オンラインでの受講を希望</a:t>
                      </a:r>
                      <a:endParaRPr lang="ja-JP" altLang="ja-JP" sz="105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086584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71488" y="54266"/>
            <a:ext cx="4994275" cy="52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全国健康保険協会　香川支部　企画総務</a:t>
            </a:r>
            <a:r>
              <a:rPr lang="en-US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G</a:t>
            </a:r>
            <a:r>
              <a:rPr lang="ja-JP" altLang="ja-JP" sz="1200" kern="100" dirty="0">
                <a:latin typeface="+mj-ea"/>
                <a:ea typeface="+mj-ea"/>
                <a:cs typeface="Times New Roman" panose="02020603050405020304" pitchFamily="18" charset="0"/>
              </a:rPr>
              <a:t>　行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ja-JP" sz="1200" kern="100" dirty="0">
                <a:latin typeface="+mj-ea"/>
                <a:ea typeface="+mj-ea"/>
                <a:cs typeface="Segoe UI Symbol" panose="020B0502040204020203" pitchFamily="34" charset="0"/>
              </a:rPr>
              <a:t>ＦＡＸ：０８７－８１１－４５５０</a:t>
            </a:r>
            <a:endParaRPr lang="ja-JP" altLang="ja-JP" sz="12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2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2451</TotalTime>
  <Words>344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明朝</vt:lpstr>
      <vt:lpstr>游ゴシック</vt:lpstr>
      <vt:lpstr>Arial</vt:lpstr>
      <vt:lpstr>Calibri</vt:lpstr>
      <vt:lpstr>Calibri Light</vt:lpstr>
      <vt:lpstr>Century</vt:lpstr>
      <vt:lpstr>Segoe UI Symbol</vt:lpstr>
      <vt:lpstr>Times New Roman</vt:lpstr>
      <vt:lpstr>Office テーマ</vt:lpstr>
      <vt:lpstr>健康づくり出前講座申込書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出前講座のお知らせ</dc:title>
  <dc:creator>C14-3390</dc:creator>
  <cp:lastModifiedBy>SG12631のC20-1436</cp:lastModifiedBy>
  <cp:revision>149</cp:revision>
  <cp:lastPrinted>2022-03-16T07:03:23Z</cp:lastPrinted>
  <dcterms:created xsi:type="dcterms:W3CDTF">2020-03-18T01:20:57Z</dcterms:created>
  <dcterms:modified xsi:type="dcterms:W3CDTF">2022-06-14T05:42:26Z</dcterms:modified>
</cp:coreProperties>
</file>